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63" r:id="rId2"/>
    <p:sldId id="265" r:id="rId3"/>
    <p:sldId id="264" r:id="rId4"/>
    <p:sldId id="266" r:id="rId5"/>
    <p:sldId id="267" r:id="rId6"/>
    <p:sldId id="268" r:id="rId7"/>
    <p:sldId id="269" r:id="rId8"/>
    <p:sldId id="270" r:id="rId9"/>
    <p:sldId id="271" r:id="rId10"/>
    <p:sldId id="257" r:id="rId11"/>
    <p:sldId id="259" r:id="rId12"/>
    <p:sldId id="262" r:id="rId13"/>
    <p:sldId id="260" r:id="rId14"/>
    <p:sldId id="272" r:id="rId15"/>
    <p:sldId id="273" r:id="rId16"/>
    <p:sldId id="274"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2391" autoAdjust="0"/>
  </p:normalViewPr>
  <p:slideViewPr>
    <p:cSldViewPr snapToGrid="0">
      <p:cViewPr varScale="1">
        <p:scale>
          <a:sx n="58" d="100"/>
          <a:sy n="58" d="100"/>
        </p:scale>
        <p:origin x="135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idor de capçaler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Contenidor de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D2FBE6-0F66-4F91-9E77-994EDC38EE38}" type="datetimeFigureOut">
              <a:rPr lang="ca-ES" smtClean="0"/>
              <a:t>3/4/2022</a:t>
            </a:fld>
            <a:endParaRPr lang="ca-ES"/>
          </a:p>
        </p:txBody>
      </p:sp>
      <p:sp>
        <p:nvSpPr>
          <p:cNvPr id="4" name="Contenidor d'imatge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Contenidor de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ca-ES"/>
          </a:p>
        </p:txBody>
      </p:sp>
      <p:sp>
        <p:nvSpPr>
          <p:cNvPr id="6" name="Contenidor de peu de pà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Conteni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E1A6E-8E2C-49ED-A9F8-32F0C5B06F31}" type="slidenum">
              <a:rPr lang="ca-ES" smtClean="0"/>
              <a:t>‹#›</a:t>
            </a:fld>
            <a:endParaRPr lang="ca-ES"/>
          </a:p>
        </p:txBody>
      </p:sp>
    </p:spTree>
    <p:extLst>
      <p:ext uri="{BB962C8B-B14F-4D97-AF65-F5344CB8AC3E}">
        <p14:creationId xmlns:p14="http://schemas.microsoft.com/office/powerpoint/2010/main" val="3948589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1</a:t>
            </a:fld>
            <a:endParaRPr lang="es-ES" dirty="0"/>
          </a:p>
        </p:txBody>
      </p:sp>
    </p:spTree>
    <p:extLst>
      <p:ext uri="{BB962C8B-B14F-4D97-AF65-F5344CB8AC3E}">
        <p14:creationId xmlns:p14="http://schemas.microsoft.com/office/powerpoint/2010/main" val="235145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Copernicus is a user driven </a:t>
            </a:r>
            <a:r>
              <a:rPr lang="en-US" dirty="0" smtClean="0"/>
              <a:t>program </a:t>
            </a:r>
            <a:r>
              <a:rPr lang="en-US" dirty="0" smtClean="0"/>
              <a:t>and the information services provided are available on a </a:t>
            </a:r>
            <a:r>
              <a:rPr lang="en-US" b="1" dirty="0" smtClean="0"/>
              <a:t>full, open and free-of-charge basis</a:t>
            </a:r>
            <a:r>
              <a:rPr lang="en-US" dirty="0" smtClean="0"/>
              <a:t>.</a:t>
            </a:r>
          </a:p>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10</a:t>
            </a:fld>
            <a:endParaRPr lang="es-ES" dirty="0"/>
          </a:p>
        </p:txBody>
      </p:sp>
    </p:spTree>
    <p:extLst>
      <p:ext uri="{BB962C8B-B14F-4D97-AF65-F5344CB8AC3E}">
        <p14:creationId xmlns:p14="http://schemas.microsoft.com/office/powerpoint/2010/main" val="98721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11</a:t>
            </a:fld>
            <a:endParaRPr lang="es-ES" dirty="0"/>
          </a:p>
        </p:txBody>
      </p:sp>
    </p:spTree>
    <p:extLst>
      <p:ext uri="{BB962C8B-B14F-4D97-AF65-F5344CB8AC3E}">
        <p14:creationId xmlns:p14="http://schemas.microsoft.com/office/powerpoint/2010/main" val="4195993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12</a:t>
            </a:fld>
            <a:endParaRPr lang="es-ES" dirty="0"/>
          </a:p>
        </p:txBody>
      </p:sp>
    </p:spTree>
    <p:extLst>
      <p:ext uri="{BB962C8B-B14F-4D97-AF65-F5344CB8AC3E}">
        <p14:creationId xmlns:p14="http://schemas.microsoft.com/office/powerpoint/2010/main" val="227543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13</a:t>
            </a:fld>
            <a:endParaRPr lang="es-ES" dirty="0"/>
          </a:p>
        </p:txBody>
      </p:sp>
    </p:spTree>
    <p:extLst>
      <p:ext uri="{BB962C8B-B14F-4D97-AF65-F5344CB8AC3E}">
        <p14:creationId xmlns:p14="http://schemas.microsoft.com/office/powerpoint/2010/main" val="353659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14</a:t>
            </a:fld>
            <a:endParaRPr lang="es-ES" dirty="0"/>
          </a:p>
        </p:txBody>
      </p:sp>
    </p:spTree>
    <p:extLst>
      <p:ext uri="{BB962C8B-B14F-4D97-AF65-F5344CB8AC3E}">
        <p14:creationId xmlns:p14="http://schemas.microsoft.com/office/powerpoint/2010/main" val="2938870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15</a:t>
            </a:fld>
            <a:endParaRPr lang="es-ES" dirty="0"/>
          </a:p>
        </p:txBody>
      </p:sp>
    </p:spTree>
    <p:extLst>
      <p:ext uri="{BB962C8B-B14F-4D97-AF65-F5344CB8AC3E}">
        <p14:creationId xmlns:p14="http://schemas.microsoft.com/office/powerpoint/2010/main" val="392435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16</a:t>
            </a:fld>
            <a:endParaRPr lang="es-ES" dirty="0"/>
          </a:p>
        </p:txBody>
      </p:sp>
    </p:spTree>
    <p:extLst>
      <p:ext uri="{BB962C8B-B14F-4D97-AF65-F5344CB8AC3E}">
        <p14:creationId xmlns:p14="http://schemas.microsoft.com/office/powerpoint/2010/main" val="206560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2</a:t>
            </a:fld>
            <a:endParaRPr lang="es-ES" dirty="0"/>
          </a:p>
        </p:txBody>
      </p:sp>
    </p:spTree>
    <p:extLst>
      <p:ext uri="{BB962C8B-B14F-4D97-AF65-F5344CB8AC3E}">
        <p14:creationId xmlns:p14="http://schemas.microsoft.com/office/powerpoint/2010/main" val="2928278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is an initializing script that links the required folders which will be used afterwards.</a:t>
            </a:r>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3</a:t>
            </a:fld>
            <a:endParaRPr lang="es-ES" dirty="0"/>
          </a:p>
        </p:txBody>
      </p:sp>
    </p:spTree>
    <p:extLst>
      <p:ext uri="{BB962C8B-B14F-4D97-AF65-F5344CB8AC3E}">
        <p14:creationId xmlns:p14="http://schemas.microsoft.com/office/powerpoint/2010/main" val="2720447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script creates the Mediterranean Sea computational mesh defining the maximum and</a:t>
            </a:r>
          </a:p>
          <a:p>
            <a:r>
              <a:rPr lang="en-US" sz="1200" b="0" i="0" u="none" strike="noStrike" kern="1200" baseline="0" dirty="0" smtClean="0">
                <a:solidFill>
                  <a:schemeClr val="tx1"/>
                </a:solidFill>
                <a:latin typeface="+mn-lt"/>
                <a:ea typeface="+mn-ea"/>
                <a:cs typeface="+mn-cs"/>
              </a:rPr>
              <a:t>minimum longitudes and latitudes. Furthermore, it can determine the computational mesh</a:t>
            </a:r>
          </a:p>
          <a:p>
            <a:r>
              <a:rPr lang="en-US" sz="1200" b="0" i="0" u="none" strike="noStrike" kern="1200" baseline="0" dirty="0" smtClean="0">
                <a:solidFill>
                  <a:schemeClr val="tx1"/>
                </a:solidFill>
                <a:latin typeface="+mn-lt"/>
                <a:ea typeface="+mn-ea"/>
                <a:cs typeface="+mn-cs"/>
              </a:rPr>
              <a:t>resolution results by altering the quantity of nodes as desired.</a:t>
            </a:r>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4</a:t>
            </a:fld>
            <a:endParaRPr lang="es-ES" dirty="0"/>
          </a:p>
        </p:txBody>
      </p:sp>
    </p:spTree>
    <p:extLst>
      <p:ext uri="{BB962C8B-B14F-4D97-AF65-F5344CB8AC3E}">
        <p14:creationId xmlns:p14="http://schemas.microsoft.com/office/powerpoint/2010/main" val="3568367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script uses the </a:t>
            </a:r>
            <a:r>
              <a:rPr lang="en-US" sz="1200" b="0" i="1" u="none" strike="noStrike" kern="1200" baseline="0" dirty="0" smtClean="0">
                <a:solidFill>
                  <a:schemeClr val="tx1"/>
                </a:solidFill>
                <a:latin typeface="+mn-lt"/>
                <a:ea typeface="+mn-ea"/>
                <a:cs typeface="+mn-cs"/>
              </a:rPr>
              <a:t>Copernicus </a:t>
            </a:r>
            <a:r>
              <a:rPr lang="en-US" sz="1200" b="0" i="0" u="none" strike="noStrike" kern="1200" baseline="0" dirty="0" smtClean="0">
                <a:solidFill>
                  <a:schemeClr val="tx1"/>
                </a:solidFill>
                <a:latin typeface="+mn-lt"/>
                <a:ea typeface="+mn-ea"/>
                <a:cs typeface="+mn-cs"/>
              </a:rPr>
              <a:t>data and the file created by </a:t>
            </a:r>
            <a:r>
              <a:rPr lang="en-US" sz="1200" b="0" i="1" u="none" strike="noStrike" kern="1200" baseline="0" dirty="0" err="1" smtClean="0">
                <a:solidFill>
                  <a:schemeClr val="tx1"/>
                </a:solidFill>
                <a:latin typeface="+mn-lt"/>
                <a:ea typeface="+mn-ea"/>
                <a:cs typeface="+mn-cs"/>
              </a:rPr>
              <a:t>make_mesh.m</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for creating a</a:t>
            </a:r>
          </a:p>
          <a:p>
            <a:r>
              <a:rPr lang="en-US" sz="1200" b="0" i="0" u="none" strike="noStrike" kern="1200" baseline="0" dirty="0" smtClean="0">
                <a:solidFill>
                  <a:schemeClr val="tx1"/>
                </a:solidFill>
                <a:latin typeface="+mn-lt"/>
                <a:ea typeface="+mn-ea"/>
                <a:cs typeface="+mn-cs"/>
              </a:rPr>
              <a:t>.mat file with the waves and their direction which are interpolated at the created mesh.</a:t>
            </a:r>
          </a:p>
          <a:p>
            <a:r>
              <a:rPr lang="en-US" sz="1200" b="0" i="0" u="none" strike="noStrike" kern="1200" baseline="0" dirty="0" smtClean="0">
                <a:solidFill>
                  <a:schemeClr val="tx1"/>
                </a:solidFill>
                <a:latin typeface="+mn-lt"/>
                <a:ea typeface="+mn-ea"/>
                <a:cs typeface="+mn-cs"/>
              </a:rPr>
              <a:t>Furthermore, it defines the vessel’s time of departure from the selected port of origin.</a:t>
            </a:r>
          </a:p>
          <a:p>
            <a:r>
              <a:rPr lang="en-US" sz="1200" b="0" i="0" u="none" strike="noStrike" kern="1200" baseline="0" dirty="0" smtClean="0">
                <a:solidFill>
                  <a:schemeClr val="tx1"/>
                </a:solidFill>
                <a:latin typeface="+mn-lt"/>
                <a:ea typeface="+mn-ea"/>
                <a:cs typeface="+mn-cs"/>
              </a:rPr>
              <a:t>Therefore, it is necessary to define the initial time of the trip and the name of the file (or</a:t>
            </a:r>
          </a:p>
          <a:p>
            <a:r>
              <a:rPr lang="ca-ES" sz="1200" b="0" i="0" u="none" strike="noStrike" kern="1200" baseline="0" dirty="0" smtClean="0">
                <a:solidFill>
                  <a:schemeClr val="tx1"/>
                </a:solidFill>
                <a:latin typeface="+mn-lt"/>
                <a:ea typeface="+mn-ea"/>
                <a:cs typeface="+mn-cs"/>
              </a:rPr>
              <a:t>files) </a:t>
            </a:r>
            <a:r>
              <a:rPr lang="ca-ES" sz="1200" b="0" i="0" u="none" strike="noStrike" kern="1200" baseline="0" dirty="0" err="1" smtClean="0">
                <a:solidFill>
                  <a:schemeClr val="tx1"/>
                </a:solidFill>
                <a:latin typeface="+mn-lt"/>
                <a:ea typeface="+mn-ea"/>
                <a:cs typeface="+mn-cs"/>
              </a:rPr>
              <a:t>downloaded</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from</a:t>
            </a:r>
            <a:r>
              <a:rPr lang="ca-ES" sz="1200" b="0" i="0" u="none" strike="noStrike" kern="1200" baseline="0" dirty="0" smtClean="0">
                <a:solidFill>
                  <a:schemeClr val="tx1"/>
                </a:solidFill>
                <a:latin typeface="+mn-lt"/>
                <a:ea typeface="+mn-ea"/>
                <a:cs typeface="+mn-cs"/>
              </a:rPr>
              <a:t> </a:t>
            </a:r>
            <a:r>
              <a:rPr lang="ca-ES" sz="1200" b="0" i="1" u="none" strike="noStrike" kern="1200" baseline="0" dirty="0" err="1" smtClean="0">
                <a:solidFill>
                  <a:schemeClr val="tx1"/>
                </a:solidFill>
                <a:latin typeface="+mn-lt"/>
                <a:ea typeface="+mn-ea"/>
                <a:cs typeface="+mn-cs"/>
              </a:rPr>
              <a:t>Copernicus</a:t>
            </a:r>
            <a:r>
              <a:rPr lang="ca-ES" sz="1200" b="0" i="0" u="none" strike="noStrike" kern="1200" baseline="0" dirty="0" smtClean="0">
                <a:solidFill>
                  <a:schemeClr val="tx1"/>
                </a:solidFill>
                <a:latin typeface="+mn-lt"/>
                <a:ea typeface="+mn-ea"/>
                <a:cs typeface="+mn-cs"/>
              </a:rPr>
              <a:t>.</a:t>
            </a:r>
          </a:p>
          <a:p>
            <a:r>
              <a:rPr lang="ca-ES" sz="1200" b="0" i="0" u="none" strike="noStrike" kern="1200" baseline="0" dirty="0" err="1" smtClean="0">
                <a:solidFill>
                  <a:schemeClr val="tx1"/>
                </a:solidFill>
                <a:latin typeface="+mn-lt"/>
                <a:ea typeface="+mn-ea"/>
                <a:cs typeface="+mn-cs"/>
              </a:rPr>
              <a:t>Each</a:t>
            </a:r>
            <a:r>
              <a:rPr lang="ca-E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file poses the waves conditions (wave height and direction) of one entire day (hourly</a:t>
            </a:r>
          </a:p>
          <a:p>
            <a:r>
              <a:rPr lang="en-US" sz="1200" b="0" i="0" u="none" strike="noStrike" kern="1200" baseline="0" dirty="0" smtClean="0">
                <a:solidFill>
                  <a:schemeClr val="tx1"/>
                </a:solidFill>
                <a:latin typeface="+mn-lt"/>
                <a:ea typeface="+mn-ea"/>
                <a:cs typeface="+mn-cs"/>
              </a:rPr>
              <a:t>data). For instance, if the path of the route takes 80 hours and only 3 wave scripts</a:t>
            </a:r>
          </a:p>
          <a:p>
            <a:r>
              <a:rPr lang="en-US" sz="1200" b="0" i="0" u="none" strike="noStrike" kern="1200" baseline="0" dirty="0" smtClean="0">
                <a:solidFill>
                  <a:schemeClr val="tx1"/>
                </a:solidFill>
                <a:latin typeface="+mn-lt"/>
                <a:ea typeface="+mn-ea"/>
                <a:cs typeface="+mn-cs"/>
              </a:rPr>
              <a:t>(accounting for 72 hours) have been introduced, the software will reply “error”. Once the</a:t>
            </a:r>
          </a:p>
          <a:p>
            <a:r>
              <a:rPr lang="en-US" sz="1200" b="0" i="0" u="none" strike="noStrike" kern="1200" baseline="0" dirty="0" smtClean="0">
                <a:solidFill>
                  <a:schemeClr val="tx1"/>
                </a:solidFill>
                <a:latin typeface="+mn-lt"/>
                <a:ea typeface="+mn-ea"/>
                <a:cs typeface="+mn-cs"/>
              </a:rPr>
              <a:t>correct wave files are introduced and the estimated time of departure (ETD) is established,</a:t>
            </a:r>
          </a:p>
          <a:p>
            <a:r>
              <a:rPr lang="en-US" sz="1200" b="0" i="0" u="none" strike="noStrike" kern="1200" baseline="0" dirty="0" smtClean="0">
                <a:solidFill>
                  <a:schemeClr val="tx1"/>
                </a:solidFill>
                <a:latin typeface="+mn-lt"/>
                <a:ea typeface="+mn-ea"/>
                <a:cs typeface="+mn-cs"/>
              </a:rPr>
              <a:t>an output wave script is obtained</a:t>
            </a:r>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5</a:t>
            </a:fld>
            <a:endParaRPr lang="es-ES" dirty="0"/>
          </a:p>
        </p:txBody>
      </p:sp>
    </p:spTree>
    <p:extLst>
      <p:ext uri="{BB962C8B-B14F-4D97-AF65-F5344CB8AC3E}">
        <p14:creationId xmlns:p14="http://schemas.microsoft.com/office/powerpoint/2010/main" val="204930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ca-ES" sz="1200" b="0" i="0" u="none" strike="noStrike" kern="1200" baseline="0" dirty="0" err="1" smtClean="0">
                <a:solidFill>
                  <a:schemeClr val="tx1"/>
                </a:solidFill>
                <a:latin typeface="+mn-lt"/>
                <a:ea typeface="+mn-ea"/>
                <a:cs typeface="+mn-cs"/>
              </a:rPr>
              <a:t>the</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initial</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and</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end</a:t>
            </a:r>
            <a:r>
              <a:rPr lang="ca-E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nodes </a:t>
            </a:r>
            <a:r>
              <a:rPr lang="en-US" sz="1200" b="0" i="0" u="none" strike="noStrike" kern="1200" baseline="0" dirty="0" smtClean="0">
                <a:solidFill>
                  <a:schemeClr val="tx1"/>
                </a:solidFill>
                <a:latin typeface="+mn-lt"/>
                <a:ea typeface="+mn-ea"/>
                <a:cs typeface="+mn-cs"/>
              </a:rPr>
              <a:t>(ports) may be easily determined. When the user introduces the latitude and</a:t>
            </a:r>
          </a:p>
          <a:p>
            <a:r>
              <a:rPr lang="en-US" sz="1200" b="0" i="0" u="none" strike="noStrike" kern="1200" baseline="0" dirty="0" smtClean="0">
                <a:solidFill>
                  <a:schemeClr val="tx1"/>
                </a:solidFill>
                <a:latin typeface="+mn-lt"/>
                <a:ea typeface="+mn-ea"/>
                <a:cs typeface="+mn-cs"/>
              </a:rPr>
              <a:t>longitude of a point on the map, this function gives the node these coordinates </a:t>
            </a:r>
            <a:r>
              <a:rPr lang="en-US" sz="1200" b="0" i="0" u="none" strike="noStrike" kern="1200" baseline="0" dirty="0" smtClean="0">
                <a:solidFill>
                  <a:schemeClr val="tx1"/>
                </a:solidFill>
                <a:latin typeface="+mn-lt"/>
                <a:ea typeface="+mn-ea"/>
                <a:cs typeface="+mn-cs"/>
              </a:rPr>
              <a:t>represented </a:t>
            </a:r>
            <a:r>
              <a:rPr lang="ca-ES" sz="1200" b="0" i="0" u="none" strike="noStrike" kern="1200" baseline="0" dirty="0" smtClean="0">
                <a:solidFill>
                  <a:schemeClr val="tx1"/>
                </a:solidFill>
                <a:latin typeface="+mn-lt"/>
                <a:ea typeface="+mn-ea"/>
                <a:cs typeface="+mn-cs"/>
              </a:rPr>
              <a:t>on </a:t>
            </a:r>
            <a:r>
              <a:rPr lang="ca-ES" sz="1200" b="0" i="0" u="none" strike="noStrike" kern="1200" baseline="0" dirty="0" err="1" smtClean="0">
                <a:solidFill>
                  <a:schemeClr val="tx1"/>
                </a:solidFill>
                <a:latin typeface="+mn-lt"/>
                <a:ea typeface="+mn-ea"/>
                <a:cs typeface="+mn-cs"/>
              </a:rPr>
              <a:t>the</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mesh</a:t>
            </a:r>
            <a:r>
              <a:rPr lang="ca-E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The function </a:t>
            </a:r>
            <a:r>
              <a:rPr lang="en-US" sz="1200" b="0" i="1" u="none" strike="noStrike" kern="1200" baseline="0" dirty="0" err="1" smtClean="0">
                <a:solidFill>
                  <a:schemeClr val="tx1"/>
                </a:solidFill>
                <a:latin typeface="+mn-lt"/>
                <a:ea typeface="+mn-ea"/>
                <a:cs typeface="+mn-cs"/>
              </a:rPr>
              <a:t>find_ports_New.m</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lets the user know whether the selected node is </a:t>
            </a:r>
            <a:r>
              <a:rPr lang="en-US" sz="1200" b="0" i="0" u="none" strike="noStrike" kern="1200" baseline="0" dirty="0" smtClean="0">
                <a:solidFill>
                  <a:schemeClr val="tx1"/>
                </a:solidFill>
                <a:latin typeface="+mn-lt"/>
                <a:ea typeface="+mn-ea"/>
                <a:cs typeface="+mn-cs"/>
              </a:rPr>
              <a:t>situated </a:t>
            </a:r>
            <a:r>
              <a:rPr lang="ca-ES" sz="1200" b="0" i="0" u="none" strike="noStrike" kern="1200" baseline="0" dirty="0" err="1" smtClean="0">
                <a:solidFill>
                  <a:schemeClr val="tx1"/>
                </a:solidFill>
                <a:latin typeface="+mn-lt"/>
                <a:ea typeface="+mn-ea"/>
                <a:cs typeface="+mn-cs"/>
              </a:rPr>
              <a:t>at</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land</a:t>
            </a:r>
            <a:r>
              <a:rPr lang="ca-ES" sz="1200" b="0" i="0" u="none" strike="noStrike" kern="1200" baseline="0" dirty="0" smtClean="0">
                <a:solidFill>
                  <a:schemeClr val="tx1"/>
                </a:solidFill>
                <a:latin typeface="+mn-lt"/>
                <a:ea typeface="+mn-ea"/>
                <a:cs typeface="+mn-cs"/>
              </a:rPr>
              <a:t> or </a:t>
            </a:r>
            <a:r>
              <a:rPr lang="ca-ES" sz="1200" b="0" i="0" u="none" strike="noStrike" kern="1200" baseline="0" dirty="0" err="1" smtClean="0">
                <a:solidFill>
                  <a:schemeClr val="tx1"/>
                </a:solidFill>
                <a:latin typeface="+mn-lt"/>
                <a:ea typeface="+mn-ea"/>
                <a:cs typeface="+mn-cs"/>
              </a:rPr>
              <a:t>at</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sea</a:t>
            </a:r>
            <a:r>
              <a:rPr lang="ca-ES" sz="1200" b="0" i="0" u="none" strike="noStrike" kern="1200" baseline="0" dirty="0" smtClean="0">
                <a:solidFill>
                  <a:schemeClr val="tx1"/>
                </a:solidFill>
                <a:latin typeface="+mn-lt"/>
                <a:ea typeface="+mn-ea"/>
                <a:cs typeface="+mn-cs"/>
              </a:rPr>
              <a:t>.</a:t>
            </a:r>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6</a:t>
            </a:fld>
            <a:endParaRPr lang="es-ES" dirty="0"/>
          </a:p>
        </p:txBody>
      </p:sp>
    </p:spTree>
    <p:extLst>
      <p:ext uri="{BB962C8B-B14F-4D97-AF65-F5344CB8AC3E}">
        <p14:creationId xmlns:p14="http://schemas.microsoft.com/office/powerpoint/2010/main" val="313425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main script calculates the optimum route taking into account the wave </a:t>
            </a:r>
            <a:r>
              <a:rPr lang="en-US" sz="1200" b="0" i="0" u="none" strike="noStrike" kern="1200" baseline="0" dirty="0" smtClean="0">
                <a:solidFill>
                  <a:schemeClr val="tx1"/>
                </a:solidFill>
                <a:latin typeface="+mn-lt"/>
                <a:ea typeface="+mn-ea"/>
                <a:cs typeface="+mn-cs"/>
              </a:rPr>
              <a:t>information interpolated </a:t>
            </a:r>
            <a:r>
              <a:rPr lang="en-US" sz="1200" b="0" i="0" u="none" strike="noStrike" kern="1200" baseline="0" dirty="0" smtClean="0">
                <a:solidFill>
                  <a:schemeClr val="tx1"/>
                </a:solidFill>
                <a:latin typeface="+mn-lt"/>
                <a:ea typeface="+mn-ea"/>
                <a:cs typeface="+mn-cs"/>
              </a:rPr>
              <a:t>from start and end </a:t>
            </a:r>
            <a:r>
              <a:rPr lang="en-US" sz="1200" b="0" i="0" u="none" strike="noStrike" kern="1200" baseline="0" dirty="0" smtClean="0">
                <a:solidFill>
                  <a:schemeClr val="tx1"/>
                </a:solidFill>
                <a:latin typeface="+mn-lt"/>
                <a:ea typeface="+mn-ea"/>
                <a:cs typeface="+mn-cs"/>
              </a:rPr>
              <a:t>nodes.</a:t>
            </a:r>
          </a:p>
          <a:p>
            <a:r>
              <a:rPr lang="en-US" sz="1200" b="0" i="0" u="none" strike="noStrike" kern="1200" baseline="0" dirty="0" smtClean="0">
                <a:solidFill>
                  <a:schemeClr val="tx1"/>
                </a:solidFill>
                <a:latin typeface="+mn-lt"/>
                <a:ea typeface="+mn-ea"/>
                <a:cs typeface="+mn-cs"/>
              </a:rPr>
              <a:t>When </a:t>
            </a:r>
            <a:r>
              <a:rPr lang="en-US" sz="1200" b="0" i="1" u="none" strike="noStrike" kern="1200" baseline="0" dirty="0" err="1" smtClean="0">
                <a:solidFill>
                  <a:schemeClr val="tx1"/>
                </a:solidFill>
                <a:latin typeface="+mn-lt"/>
                <a:ea typeface="+mn-ea"/>
                <a:cs typeface="+mn-cs"/>
              </a:rPr>
              <a:t>simroute_Opt.m</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executed the initial </a:t>
            </a:r>
            <a:r>
              <a:rPr lang="en-US" sz="1200" b="0" i="0" u="none" strike="noStrike" kern="1200" baseline="0" dirty="0" smtClean="0">
                <a:solidFill>
                  <a:schemeClr val="tx1"/>
                </a:solidFill>
                <a:latin typeface="+mn-lt"/>
                <a:ea typeface="+mn-ea"/>
                <a:cs typeface="+mn-cs"/>
              </a:rPr>
              <a:t>speed of </a:t>
            </a:r>
            <a:r>
              <a:rPr lang="en-US" sz="1200" b="0" i="0" u="none" strike="noStrike" kern="1200" baseline="0" dirty="0" smtClean="0">
                <a:solidFill>
                  <a:schemeClr val="tx1"/>
                </a:solidFill>
                <a:latin typeface="+mn-lt"/>
                <a:ea typeface="+mn-ea"/>
                <a:cs typeface="+mn-cs"/>
              </a:rPr>
              <a:t>the vessel (v0) is modified taking into account the wave </a:t>
            </a:r>
            <a:r>
              <a:rPr lang="en-US" sz="1200" b="0" i="0" u="none" strike="noStrike" kern="1200" baseline="0" dirty="0" smtClean="0">
                <a:solidFill>
                  <a:schemeClr val="tx1"/>
                </a:solidFill>
                <a:latin typeface="+mn-lt"/>
                <a:ea typeface="+mn-ea"/>
                <a:cs typeface="+mn-cs"/>
              </a:rPr>
              <a:t>field.</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required inputs for </a:t>
            </a:r>
            <a:r>
              <a:rPr lang="en-US" sz="1200" b="0" i="1" u="none" strike="noStrike" kern="1200" baseline="0" dirty="0" err="1" smtClean="0">
                <a:solidFill>
                  <a:schemeClr val="tx1"/>
                </a:solidFill>
                <a:latin typeface="+mn-lt"/>
                <a:ea typeface="+mn-ea"/>
                <a:cs typeface="+mn-cs"/>
              </a:rPr>
              <a:t>simroute_Opt.m</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are:</a:t>
            </a:r>
          </a:p>
          <a:p>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Start</a:t>
            </a:r>
            <a:r>
              <a:rPr lang="ca-ES" sz="1200" b="0" i="0" u="none" strike="noStrike" kern="1200" baseline="0" dirty="0" smtClean="0">
                <a:solidFill>
                  <a:schemeClr val="tx1"/>
                </a:solidFill>
                <a:latin typeface="+mn-lt"/>
                <a:ea typeface="+mn-ea"/>
                <a:cs typeface="+mn-cs"/>
              </a:rPr>
              <a:t> node</a:t>
            </a:r>
          </a:p>
          <a:p>
            <a:r>
              <a:rPr lang="ca-ES" sz="1200" b="0" i="0" u="none" strike="noStrike" kern="1200" baseline="0" dirty="0" smtClean="0">
                <a:solidFill>
                  <a:schemeClr val="tx1"/>
                </a:solidFill>
                <a:latin typeface="+mn-lt"/>
                <a:ea typeface="+mn-ea"/>
                <a:cs typeface="+mn-cs"/>
              </a:rPr>
              <a:t>- End node</a:t>
            </a:r>
          </a:p>
          <a:p>
            <a:r>
              <a:rPr lang="en-US" sz="1200" b="0" i="0" u="none" strike="noStrike" kern="1200" baseline="0" dirty="0" smtClean="0">
                <a:solidFill>
                  <a:schemeClr val="tx1"/>
                </a:solidFill>
                <a:latin typeface="+mn-lt"/>
                <a:ea typeface="+mn-ea"/>
                <a:cs typeface="+mn-cs"/>
              </a:rPr>
              <a:t>- Name of the file generated by </a:t>
            </a:r>
            <a:r>
              <a:rPr lang="en-US" sz="1200" b="0" i="1" u="none" strike="noStrike" kern="1200" baseline="0" dirty="0" err="1" smtClean="0">
                <a:solidFill>
                  <a:schemeClr val="tx1"/>
                </a:solidFill>
                <a:latin typeface="+mn-lt"/>
                <a:ea typeface="+mn-ea"/>
                <a:cs typeface="+mn-cs"/>
              </a:rPr>
              <a:t>make_waves.m</a:t>
            </a:r>
            <a:endParaRPr lang="en-US" sz="1200" b="0" i="1" u="none" strike="noStrike" kern="1200" baseline="0" dirty="0" smtClean="0">
              <a:solidFill>
                <a:schemeClr val="tx1"/>
              </a:solidFill>
              <a:latin typeface="+mn-lt"/>
              <a:ea typeface="+mn-ea"/>
              <a:cs typeface="+mn-cs"/>
            </a:endParaRPr>
          </a:p>
          <a:p>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Vessels</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cruising</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speed</a:t>
            </a:r>
            <a:endParaRPr lang="ca-ES" sz="1200" b="0" i="0" u="none" strike="noStrike" kern="1200" baseline="0" dirty="0" smtClean="0">
              <a:solidFill>
                <a:schemeClr val="tx1"/>
              </a:solidFill>
              <a:latin typeface="+mn-lt"/>
              <a:ea typeface="+mn-ea"/>
              <a:cs typeface="+mn-cs"/>
            </a:endParaRPr>
          </a:p>
          <a:p>
            <a:pPr marL="171450" indent="-171450">
              <a:buFontTx/>
              <a:buChar char="-"/>
            </a:pPr>
            <a:r>
              <a:rPr lang="en-US" sz="1200" b="0" i="0" u="none" strike="noStrike" kern="1200" baseline="0" dirty="0" smtClean="0">
                <a:solidFill>
                  <a:schemeClr val="tx1"/>
                </a:solidFill>
                <a:latin typeface="+mn-lt"/>
                <a:ea typeface="+mn-ea"/>
                <a:cs typeface="+mn-cs"/>
              </a:rPr>
              <a:t>Define </a:t>
            </a:r>
            <a:r>
              <a:rPr lang="en-US" sz="1200" b="0" i="0" u="none" strike="noStrike" kern="1200" baseline="0" dirty="0" smtClean="0">
                <a:solidFill>
                  <a:schemeClr val="tx1"/>
                </a:solidFill>
                <a:latin typeface="+mn-lt"/>
                <a:ea typeface="+mn-ea"/>
                <a:cs typeface="+mn-cs"/>
              </a:rPr>
              <a:t>whether </a:t>
            </a:r>
            <a:r>
              <a:rPr lang="en-US" sz="1200" b="0" i="0" u="none" strike="noStrike" kern="1200" baseline="0" dirty="0" err="1" smtClean="0">
                <a:solidFill>
                  <a:schemeClr val="tx1"/>
                </a:solidFill>
                <a:latin typeface="+mn-lt"/>
                <a:ea typeface="+mn-ea"/>
                <a:cs typeface="+mn-cs"/>
              </a:rPr>
              <a:t>Dijkstra</a:t>
            </a:r>
            <a:r>
              <a:rPr lang="en-US" sz="1200" b="0" i="0" u="none" strike="noStrike" kern="1200" baseline="0" dirty="0" smtClean="0">
                <a:solidFill>
                  <a:schemeClr val="tx1"/>
                </a:solidFill>
                <a:latin typeface="+mn-lt"/>
                <a:ea typeface="+mn-ea"/>
                <a:cs typeface="+mn-cs"/>
              </a:rPr>
              <a:t> o A* algorithm is going to be </a:t>
            </a:r>
            <a:r>
              <a:rPr lang="en-US" sz="1200" b="0" i="0" u="none" strike="noStrike" kern="1200" baseline="0" dirty="0" smtClean="0">
                <a:solidFill>
                  <a:schemeClr val="tx1"/>
                </a:solidFill>
                <a:latin typeface="+mn-lt"/>
                <a:ea typeface="+mn-ea"/>
                <a:cs typeface="+mn-cs"/>
              </a:rPr>
              <a:t>used. (</a:t>
            </a:r>
            <a:r>
              <a:rPr lang="en-US" sz="1200" b="0" i="0" u="none" strike="noStrike" kern="1200" baseline="0" dirty="0" smtClean="0">
                <a:solidFill>
                  <a:schemeClr val="tx1"/>
                </a:solidFill>
                <a:latin typeface="+mn-lt"/>
                <a:ea typeface="+mn-ea"/>
                <a:cs typeface="+mn-cs"/>
              </a:rPr>
              <a:t>A* is selected </a:t>
            </a:r>
            <a:r>
              <a:rPr lang="en-US" sz="1200" b="0" i="0" u="none" strike="noStrike" kern="1200" baseline="0" dirty="0" smtClean="0">
                <a:solidFill>
                  <a:schemeClr val="tx1"/>
                </a:solidFill>
                <a:latin typeface="+mn-lt"/>
                <a:ea typeface="+mn-ea"/>
                <a:cs typeface="+mn-cs"/>
              </a:rPr>
              <a:t>by</a:t>
            </a:r>
            <a:r>
              <a:rPr lang="ca-ES" sz="1200" b="0" i="0" u="none" strike="noStrike" kern="1200" baseline="0" dirty="0" err="1" smtClean="0">
                <a:solidFill>
                  <a:schemeClr val="tx1"/>
                </a:solidFill>
                <a:latin typeface="+mn-lt"/>
                <a:ea typeface="+mn-ea"/>
                <a:cs typeface="+mn-cs"/>
              </a:rPr>
              <a:t>default</a:t>
            </a:r>
            <a:r>
              <a:rPr lang="ca-ES" sz="1200" b="0" i="0" u="none" strike="noStrike" kern="1200" baseline="0" dirty="0" smtClean="0">
                <a:solidFill>
                  <a:schemeClr val="tx1"/>
                </a:solidFill>
                <a:latin typeface="+mn-lt"/>
                <a:ea typeface="+mn-ea"/>
                <a:cs typeface="+mn-cs"/>
              </a:rPr>
              <a:t>)</a:t>
            </a:r>
          </a:p>
          <a:p>
            <a:pPr marL="171450" indent="-171450">
              <a:buFontTx/>
              <a:buChar char="-"/>
            </a:pPr>
            <a:r>
              <a:rPr lang="ca-ES" sz="1200" b="0" i="0" u="none" strike="noStrike" kern="1200" baseline="0" dirty="0" smtClean="0">
                <a:solidFill>
                  <a:schemeClr val="tx1"/>
                </a:solidFill>
                <a:latin typeface="+mn-lt"/>
                <a:ea typeface="+mn-ea"/>
                <a:cs typeface="+mn-cs"/>
              </a:rPr>
              <a:t>Select </a:t>
            </a:r>
            <a:r>
              <a:rPr lang="ca-ES" sz="1200" b="0" i="0" u="none" strike="noStrike" kern="1200" baseline="0" dirty="0" err="1" smtClean="0">
                <a:solidFill>
                  <a:schemeClr val="tx1"/>
                </a:solidFill>
                <a:latin typeface="+mn-lt"/>
                <a:ea typeface="+mn-ea"/>
                <a:cs typeface="+mn-cs"/>
              </a:rPr>
              <a:t>the</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speed</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reduction</a:t>
            </a:r>
            <a:r>
              <a:rPr lang="ca-ES" sz="1200" b="0" i="0" u="none" strike="noStrike" kern="1200" baseline="0" dirty="0" smtClean="0">
                <a:solidFill>
                  <a:schemeClr val="tx1"/>
                </a:solidFill>
                <a:latin typeface="+mn-lt"/>
                <a:ea typeface="+mn-ea"/>
                <a:cs typeface="+mn-cs"/>
              </a:rPr>
              <a:t> formula</a:t>
            </a:r>
          </a:p>
          <a:p>
            <a:endParaRPr lang="en-US" sz="1200" b="0" i="0" u="none" strike="noStrike" kern="1200" baseline="0" dirty="0" smtClean="0">
              <a:solidFill>
                <a:schemeClr val="tx1"/>
              </a:solidFill>
              <a:latin typeface="+mn-lt"/>
              <a:ea typeface="+mn-ea"/>
              <a:cs typeface="+mn-cs"/>
            </a:endParaRPr>
          </a:p>
          <a:p>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7</a:t>
            </a:fld>
            <a:endParaRPr lang="es-ES" dirty="0"/>
          </a:p>
        </p:txBody>
      </p:sp>
    </p:spTree>
    <p:extLst>
      <p:ext uri="{BB962C8B-B14F-4D97-AF65-F5344CB8AC3E}">
        <p14:creationId xmlns:p14="http://schemas.microsoft.com/office/powerpoint/2010/main" val="3589888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Taking </a:t>
            </a:r>
            <a:r>
              <a:rPr lang="en-US"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files generated by </a:t>
            </a:r>
            <a:r>
              <a:rPr lang="en-US" sz="1200" b="0" i="1" u="none" strike="noStrike" kern="1200" baseline="0" dirty="0" err="1" smtClean="0">
                <a:solidFill>
                  <a:schemeClr val="tx1"/>
                </a:solidFill>
                <a:latin typeface="+mn-lt"/>
                <a:ea typeface="+mn-ea"/>
                <a:cs typeface="+mn-cs"/>
              </a:rPr>
              <a:t>simroute_Opt.m</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err="1" smtClean="0">
                <a:solidFill>
                  <a:schemeClr val="tx1"/>
                </a:solidFill>
                <a:latin typeface="+mn-lt"/>
                <a:ea typeface="+mn-ea"/>
                <a:cs typeface="+mn-cs"/>
              </a:rPr>
              <a:t>make_waves.m</a:t>
            </a:r>
            <a:r>
              <a:rPr 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this script </a:t>
            </a:r>
            <a:r>
              <a:rPr lang="en-US" sz="1200" b="0" i="0" u="none" strike="noStrike" kern="1200" baseline="0" dirty="0" smtClean="0">
                <a:solidFill>
                  <a:schemeClr val="tx1"/>
                </a:solidFill>
                <a:latin typeface="+mn-lt"/>
                <a:ea typeface="+mn-ea"/>
                <a:cs typeface="+mn-cs"/>
              </a:rPr>
              <a:t>carries out the calculations for the minimum distance route to be compared </a:t>
            </a:r>
            <a:r>
              <a:rPr lang="en-US" sz="1200" b="0" i="0" u="none" strike="noStrike" kern="1200" baseline="0" dirty="0" smtClean="0">
                <a:solidFill>
                  <a:schemeClr val="tx1"/>
                </a:solidFill>
                <a:latin typeface="+mn-lt"/>
                <a:ea typeface="+mn-ea"/>
                <a:cs typeface="+mn-cs"/>
              </a:rPr>
              <a:t>with </a:t>
            </a:r>
            <a:r>
              <a:rPr lang="ca-ES" sz="1200" b="0" i="0" u="none" strike="noStrike" kern="1200" baseline="0" dirty="0" err="1" smtClean="0">
                <a:solidFill>
                  <a:schemeClr val="tx1"/>
                </a:solidFill>
                <a:latin typeface="+mn-lt"/>
                <a:ea typeface="+mn-ea"/>
                <a:cs typeface="+mn-cs"/>
              </a:rPr>
              <a:t>the</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optimized</a:t>
            </a:r>
            <a:r>
              <a:rPr lang="ca-ES" sz="1200" b="0" i="0" u="none" strike="noStrike" kern="1200" baseline="0" dirty="0" smtClean="0">
                <a:solidFill>
                  <a:schemeClr val="tx1"/>
                </a:solidFill>
                <a:latin typeface="+mn-lt"/>
                <a:ea typeface="+mn-ea"/>
                <a:cs typeface="+mn-cs"/>
              </a:rPr>
              <a:t> </a:t>
            </a:r>
            <a:r>
              <a:rPr lang="ca-ES" sz="1200" b="0" i="0" u="none" strike="noStrike" kern="1200" baseline="0" dirty="0" err="1" smtClean="0">
                <a:solidFill>
                  <a:schemeClr val="tx1"/>
                </a:solidFill>
                <a:latin typeface="+mn-lt"/>
                <a:ea typeface="+mn-ea"/>
                <a:cs typeface="+mn-cs"/>
              </a:rPr>
              <a:t>route</a:t>
            </a:r>
            <a:r>
              <a:rPr lang="ca-ES" sz="1200" b="0" i="0" u="none" strike="noStrike" kern="1200" baseline="0" dirty="0" smtClean="0">
                <a:solidFill>
                  <a:schemeClr val="tx1"/>
                </a:solidFill>
                <a:latin typeface="+mn-lt"/>
                <a:ea typeface="+mn-ea"/>
                <a:cs typeface="+mn-cs"/>
              </a:rPr>
              <a:t>.</a:t>
            </a:r>
            <a:endParaRPr lang="ca-E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Through the output scripts that </a:t>
            </a:r>
            <a:r>
              <a:rPr lang="en-US" sz="1200" b="0" i="1" u="none" strike="noStrike" kern="1200" baseline="0" dirty="0" err="1" smtClean="0">
                <a:solidFill>
                  <a:schemeClr val="tx1"/>
                </a:solidFill>
                <a:latin typeface="+mn-lt"/>
                <a:ea typeface="+mn-ea"/>
                <a:cs typeface="+mn-cs"/>
              </a:rPr>
              <a:t>simroute_Opt.m</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creates, </a:t>
            </a:r>
            <a:r>
              <a:rPr lang="en-US" sz="1200" b="0" i="1" u="none" strike="noStrike" kern="1200" baseline="0" dirty="0" err="1" smtClean="0">
                <a:solidFill>
                  <a:schemeClr val="tx1"/>
                </a:solidFill>
                <a:latin typeface="+mn-lt"/>
                <a:ea typeface="+mn-ea"/>
                <a:cs typeface="+mn-cs"/>
              </a:rPr>
              <a:t>simroute_Dmin.m</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can be run </a:t>
            </a:r>
            <a:r>
              <a:rPr lang="en-US" sz="1200" b="0" i="0" u="none" strike="noStrike" kern="1200" baseline="0" dirty="0" smtClean="0">
                <a:solidFill>
                  <a:schemeClr val="tx1"/>
                </a:solidFill>
                <a:latin typeface="+mn-lt"/>
                <a:ea typeface="+mn-ea"/>
                <a:cs typeface="+mn-cs"/>
              </a:rPr>
              <a:t>and the </a:t>
            </a:r>
            <a:r>
              <a:rPr lang="en-US" sz="1200" b="0" i="0" u="none" strike="noStrike" kern="1200" baseline="0" dirty="0" smtClean="0">
                <a:solidFill>
                  <a:schemeClr val="tx1"/>
                </a:solidFill>
                <a:latin typeface="+mn-lt"/>
                <a:ea typeface="+mn-ea"/>
                <a:cs typeface="+mn-cs"/>
              </a:rPr>
              <a:t>results of the shortest path </a:t>
            </a:r>
            <a:r>
              <a:rPr lang="en-US" sz="1200" b="0" i="0" u="none" strike="noStrike" kern="1200" baseline="0" dirty="0" smtClean="0">
                <a:solidFill>
                  <a:schemeClr val="tx1"/>
                </a:solidFill>
                <a:latin typeface="+mn-lt"/>
                <a:ea typeface="+mn-ea"/>
                <a:cs typeface="+mn-cs"/>
              </a:rPr>
              <a:t>route, </a:t>
            </a:r>
            <a:r>
              <a:rPr lang="en-US" sz="1200" b="0" i="0" u="none" strike="noStrike" kern="1200" baseline="0" dirty="0" smtClean="0">
                <a:solidFill>
                  <a:schemeClr val="tx1"/>
                </a:solidFill>
                <a:latin typeface="+mn-lt"/>
                <a:ea typeface="+mn-ea"/>
                <a:cs typeface="+mn-cs"/>
              </a:rPr>
              <a:t>in hours, will be obtained.</a:t>
            </a:r>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8</a:t>
            </a:fld>
            <a:endParaRPr lang="es-ES" dirty="0"/>
          </a:p>
        </p:txBody>
      </p:sp>
    </p:spTree>
    <p:extLst>
      <p:ext uri="{BB962C8B-B14F-4D97-AF65-F5344CB8AC3E}">
        <p14:creationId xmlns:p14="http://schemas.microsoft.com/office/powerpoint/2010/main" val="869903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script is run order to see the evolution of the storm and the optimized and the minimum distance route in an hourly manner</a:t>
            </a:r>
            <a:endParaRPr lang="es-ES_tradnl" dirty="0"/>
          </a:p>
        </p:txBody>
      </p:sp>
      <p:sp>
        <p:nvSpPr>
          <p:cNvPr id="4" name="Marcador de número de diapositiva 3"/>
          <p:cNvSpPr>
            <a:spLocks noGrp="1"/>
          </p:cNvSpPr>
          <p:nvPr>
            <p:ph type="sldNum" sz="quarter" idx="10"/>
          </p:nvPr>
        </p:nvSpPr>
        <p:spPr/>
        <p:txBody>
          <a:bodyPr/>
          <a:lstStyle/>
          <a:p>
            <a:fld id="{0CF68C2B-3AAA-43AD-9CC9-51CF2EBF4D17}" type="slidenum">
              <a:rPr lang="es-ES" smtClean="0"/>
              <a:pPr/>
              <a:t>9</a:t>
            </a:fld>
            <a:endParaRPr lang="es-ES" dirty="0"/>
          </a:p>
        </p:txBody>
      </p:sp>
    </p:spTree>
    <p:extLst>
      <p:ext uri="{BB962C8B-B14F-4D97-AF65-F5344CB8AC3E}">
        <p14:creationId xmlns:p14="http://schemas.microsoft.com/office/powerpoint/2010/main" val="3372088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o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ca-ES" smtClean="0"/>
              <a:t>Feu clic aquí per editar l'estil</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a-ES" smtClean="0"/>
              <a:t>Feu clic aquí per editar l'estil de subtítols del patró</a:t>
            </a:r>
            <a:endParaRPr lang="en-US" dirty="0"/>
          </a:p>
        </p:txBody>
      </p:sp>
      <p:sp>
        <p:nvSpPr>
          <p:cNvPr id="4" name="Date Placeholder 3"/>
          <p:cNvSpPr>
            <a:spLocks noGrp="1"/>
          </p:cNvSpPr>
          <p:nvPr>
            <p:ph type="dt" sz="half" idx="10"/>
          </p:nvPr>
        </p:nvSpPr>
        <p:spPr/>
        <p:txBody>
          <a:bodyPr/>
          <a:lstStyle/>
          <a:p>
            <a:fld id="{342CFDF6-6A25-4EFA-BB55-BAF4DC520BD4}" type="datetimeFigureOut">
              <a:rPr lang="ca-ES" smtClean="0"/>
              <a:t>3/4/2022</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2612619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ol i text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a-ES" smtClean="0"/>
              <a:t>Feu clic aquí per editar l'estil</a:t>
            </a:r>
            <a:endParaRPr lang="en-US" dirty="0"/>
          </a:p>
        </p:txBody>
      </p:sp>
      <p:sp>
        <p:nvSpPr>
          <p:cNvPr id="3" name="Vertical Text Placeholder 2"/>
          <p:cNvSpPr>
            <a:spLocks noGrp="1"/>
          </p:cNvSpPr>
          <p:nvPr>
            <p:ph type="body" orient="vert" idx="1"/>
          </p:nvPr>
        </p:nvSpPr>
        <p:spPr/>
        <p:txBody>
          <a:bodyPr vert="eaVert"/>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en-US" dirty="0"/>
          </a:p>
        </p:txBody>
      </p:sp>
      <p:sp>
        <p:nvSpPr>
          <p:cNvPr id="4" name="Date Placeholder 3"/>
          <p:cNvSpPr>
            <a:spLocks noGrp="1"/>
          </p:cNvSpPr>
          <p:nvPr>
            <p:ph type="dt" sz="half" idx="10"/>
          </p:nvPr>
        </p:nvSpPr>
        <p:spPr/>
        <p:txBody>
          <a:bodyPr/>
          <a:lstStyle/>
          <a:p>
            <a:fld id="{342CFDF6-6A25-4EFA-BB55-BAF4DC520BD4}" type="datetimeFigureOut">
              <a:rPr lang="ca-ES" smtClean="0"/>
              <a:t>3/4/2022</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178506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ol vertical 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ca-ES" smtClean="0"/>
              <a:t>Feu clic aquí per editar l'estil</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en-US" dirty="0"/>
          </a:p>
        </p:txBody>
      </p:sp>
      <p:sp>
        <p:nvSpPr>
          <p:cNvPr id="4" name="Date Placeholder 3"/>
          <p:cNvSpPr>
            <a:spLocks noGrp="1"/>
          </p:cNvSpPr>
          <p:nvPr>
            <p:ph type="dt" sz="half" idx="10"/>
          </p:nvPr>
        </p:nvSpPr>
        <p:spPr/>
        <p:txBody>
          <a:bodyPr/>
          <a:lstStyle/>
          <a:p>
            <a:fld id="{342CFDF6-6A25-4EFA-BB55-BAF4DC520BD4}" type="datetimeFigureOut">
              <a:rPr lang="ca-ES" smtClean="0"/>
              <a:t>3/4/2022</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264735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ol i objec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a-ES" smtClean="0"/>
              <a:t>Feu clic aquí per editar l'estil</a:t>
            </a:r>
            <a:endParaRPr lang="en-US" dirty="0"/>
          </a:p>
        </p:txBody>
      </p:sp>
      <p:sp>
        <p:nvSpPr>
          <p:cNvPr id="3" name="Content Placeholder 2"/>
          <p:cNvSpPr>
            <a:spLocks noGrp="1"/>
          </p:cNvSpPr>
          <p:nvPr>
            <p:ph idx="1"/>
          </p:nvPr>
        </p:nvSpPr>
        <p:spPr/>
        <p:txBody>
          <a:bodyPr/>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en-US" dirty="0"/>
          </a:p>
        </p:txBody>
      </p:sp>
      <p:sp>
        <p:nvSpPr>
          <p:cNvPr id="4" name="Date Placeholder 3"/>
          <p:cNvSpPr>
            <a:spLocks noGrp="1"/>
          </p:cNvSpPr>
          <p:nvPr>
            <p:ph type="dt" sz="half" idx="10"/>
          </p:nvPr>
        </p:nvSpPr>
        <p:spPr/>
        <p:txBody>
          <a:bodyPr/>
          <a:lstStyle/>
          <a:p>
            <a:fld id="{342CFDF6-6A25-4EFA-BB55-BAF4DC520BD4}" type="datetimeFigureOut">
              <a:rPr lang="ca-ES" smtClean="0"/>
              <a:t>3/4/2022</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207787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pçalera de la secció">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ca-ES" smtClean="0"/>
              <a:t>Feu clic aquí per editar l'estil</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a-ES" smtClean="0"/>
              <a:t>Editeu els estils de text del patró</a:t>
            </a:r>
          </a:p>
        </p:txBody>
      </p:sp>
      <p:sp>
        <p:nvSpPr>
          <p:cNvPr id="4" name="Date Placeholder 3"/>
          <p:cNvSpPr>
            <a:spLocks noGrp="1"/>
          </p:cNvSpPr>
          <p:nvPr>
            <p:ph type="dt" sz="half" idx="10"/>
          </p:nvPr>
        </p:nvSpPr>
        <p:spPr/>
        <p:txBody>
          <a:bodyPr/>
          <a:lstStyle/>
          <a:p>
            <a:fld id="{342CFDF6-6A25-4EFA-BB55-BAF4DC520BD4}" type="datetimeFigureOut">
              <a:rPr lang="ca-ES" smtClean="0"/>
              <a:t>3/4/2022</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4145311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c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a-ES" smtClean="0"/>
              <a:t>Feu clic aquí per editar l'estil</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en-US" dirty="0"/>
          </a:p>
        </p:txBody>
      </p:sp>
      <p:sp>
        <p:nvSpPr>
          <p:cNvPr id="5" name="Date Placeholder 4"/>
          <p:cNvSpPr>
            <a:spLocks noGrp="1"/>
          </p:cNvSpPr>
          <p:nvPr>
            <p:ph type="dt" sz="half" idx="10"/>
          </p:nvPr>
        </p:nvSpPr>
        <p:spPr/>
        <p:txBody>
          <a:bodyPr/>
          <a:lstStyle/>
          <a:p>
            <a:fld id="{342CFDF6-6A25-4EFA-BB55-BAF4DC520BD4}" type="datetimeFigureOut">
              <a:rPr lang="ca-ES" smtClean="0"/>
              <a:t>3/4/2022</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183171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ca-ES" smtClean="0"/>
              <a:t>Feu clic aquí per editar l'estil</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smtClean="0"/>
              <a:t>Editeu els estils de text del patró</a:t>
            </a:r>
          </a:p>
        </p:txBody>
      </p:sp>
      <p:sp>
        <p:nvSpPr>
          <p:cNvPr id="4" name="Content Placeholder 3"/>
          <p:cNvSpPr>
            <a:spLocks noGrp="1"/>
          </p:cNvSpPr>
          <p:nvPr>
            <p:ph sz="half" idx="2"/>
          </p:nvPr>
        </p:nvSpPr>
        <p:spPr>
          <a:xfrm>
            <a:off x="629842" y="2505075"/>
            <a:ext cx="3868340" cy="3684588"/>
          </a:xfrm>
        </p:spPr>
        <p:txBody>
          <a:bodyPr/>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smtClean="0"/>
              <a:t>Editeu els estils de text del patró</a:t>
            </a:r>
          </a:p>
        </p:txBody>
      </p:sp>
      <p:sp>
        <p:nvSpPr>
          <p:cNvPr id="6" name="Content Placeholder 5"/>
          <p:cNvSpPr>
            <a:spLocks noGrp="1"/>
          </p:cNvSpPr>
          <p:nvPr>
            <p:ph sz="quarter" idx="4"/>
          </p:nvPr>
        </p:nvSpPr>
        <p:spPr>
          <a:xfrm>
            <a:off x="4629150" y="2505075"/>
            <a:ext cx="3887391" cy="3684588"/>
          </a:xfrm>
        </p:spPr>
        <p:txBody>
          <a:bodyPr/>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en-US" dirty="0"/>
          </a:p>
        </p:txBody>
      </p:sp>
      <p:sp>
        <p:nvSpPr>
          <p:cNvPr id="7" name="Date Placeholder 6"/>
          <p:cNvSpPr>
            <a:spLocks noGrp="1"/>
          </p:cNvSpPr>
          <p:nvPr>
            <p:ph type="dt" sz="half" idx="10"/>
          </p:nvPr>
        </p:nvSpPr>
        <p:spPr/>
        <p:txBody>
          <a:bodyPr/>
          <a:lstStyle/>
          <a:p>
            <a:fld id="{342CFDF6-6A25-4EFA-BB55-BAF4DC520BD4}" type="datetimeFigureOut">
              <a:rPr lang="ca-ES" smtClean="0"/>
              <a:t>3/4/2022</a:t>
            </a:fld>
            <a:endParaRPr lang="ca-ES"/>
          </a:p>
        </p:txBody>
      </p:sp>
      <p:sp>
        <p:nvSpPr>
          <p:cNvPr id="8" name="Footer Placeholder 7"/>
          <p:cNvSpPr>
            <a:spLocks noGrp="1"/>
          </p:cNvSpPr>
          <p:nvPr>
            <p:ph type="ftr" sz="quarter" idx="11"/>
          </p:nvPr>
        </p:nvSpPr>
        <p:spPr/>
        <p:txBody>
          <a:bodyPr/>
          <a:lstStyle/>
          <a:p>
            <a:endParaRPr lang="ca-ES"/>
          </a:p>
        </p:txBody>
      </p:sp>
      <p:sp>
        <p:nvSpPr>
          <p:cNvPr id="9" name="Slide Number Placeholder 8"/>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976065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omés tít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a-ES" smtClean="0"/>
              <a:t>Feu clic aquí per editar l'estil</a:t>
            </a:r>
            <a:endParaRPr lang="en-US" dirty="0"/>
          </a:p>
        </p:txBody>
      </p:sp>
      <p:sp>
        <p:nvSpPr>
          <p:cNvPr id="3" name="Date Placeholder 2"/>
          <p:cNvSpPr>
            <a:spLocks noGrp="1"/>
          </p:cNvSpPr>
          <p:nvPr>
            <p:ph type="dt" sz="half" idx="10"/>
          </p:nvPr>
        </p:nvSpPr>
        <p:spPr/>
        <p:txBody>
          <a:bodyPr/>
          <a:lstStyle/>
          <a:p>
            <a:fld id="{342CFDF6-6A25-4EFA-BB55-BAF4DC520BD4}" type="datetimeFigureOut">
              <a:rPr lang="ca-ES" smtClean="0"/>
              <a:t>3/4/2022</a:t>
            </a:fld>
            <a:endParaRPr lang="ca-ES"/>
          </a:p>
        </p:txBody>
      </p:sp>
      <p:sp>
        <p:nvSpPr>
          <p:cNvPr id="4" name="Footer Placeholder 3"/>
          <p:cNvSpPr>
            <a:spLocks noGrp="1"/>
          </p:cNvSpPr>
          <p:nvPr>
            <p:ph type="ftr" sz="quarter" idx="11"/>
          </p:nvPr>
        </p:nvSpPr>
        <p:spPr/>
        <p:txBody>
          <a:bodyPr/>
          <a:lstStyle/>
          <a:p>
            <a:endParaRPr lang="ca-ES"/>
          </a:p>
        </p:txBody>
      </p:sp>
      <p:sp>
        <p:nvSpPr>
          <p:cNvPr id="5" name="Slide Number Placeholder 4"/>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3760625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CFDF6-6A25-4EFA-BB55-BAF4DC520BD4}" type="datetimeFigureOut">
              <a:rPr lang="ca-ES" smtClean="0"/>
              <a:t>3/4/2022</a:t>
            </a:fld>
            <a:endParaRPr lang="ca-ES"/>
          </a:p>
        </p:txBody>
      </p:sp>
      <p:sp>
        <p:nvSpPr>
          <p:cNvPr id="3" name="Footer Placeholder 2"/>
          <p:cNvSpPr>
            <a:spLocks noGrp="1"/>
          </p:cNvSpPr>
          <p:nvPr>
            <p:ph type="ftr" sz="quarter" idx="11"/>
          </p:nvPr>
        </p:nvSpPr>
        <p:spPr/>
        <p:txBody>
          <a:bodyPr/>
          <a:lstStyle/>
          <a:p>
            <a:endParaRPr lang="ca-ES"/>
          </a:p>
        </p:txBody>
      </p:sp>
      <p:sp>
        <p:nvSpPr>
          <p:cNvPr id="4" name="Slide Number Placeholder 3"/>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388916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ingut amb l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a-ES" smtClean="0"/>
              <a:t>Feu clic aquí per editar l'estil</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smtClean="0"/>
              <a:t>Editeu els estils de text del patró</a:t>
            </a:r>
          </a:p>
        </p:txBody>
      </p:sp>
      <p:sp>
        <p:nvSpPr>
          <p:cNvPr id="5" name="Date Placeholder 4"/>
          <p:cNvSpPr>
            <a:spLocks noGrp="1"/>
          </p:cNvSpPr>
          <p:nvPr>
            <p:ph type="dt" sz="half" idx="10"/>
          </p:nvPr>
        </p:nvSpPr>
        <p:spPr/>
        <p:txBody>
          <a:bodyPr/>
          <a:lstStyle/>
          <a:p>
            <a:fld id="{342CFDF6-6A25-4EFA-BB55-BAF4DC520BD4}" type="datetimeFigureOut">
              <a:rPr lang="ca-ES" smtClean="0"/>
              <a:t>3/4/2022</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2956638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tge amb l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a-ES" smtClean="0"/>
              <a:t>Feu clic aquí per editar l'estil</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a-ES" smtClean="0"/>
              <a:t>Feu clic a la icona per afegir una imatge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smtClean="0"/>
              <a:t>Editeu els estils de text del patró</a:t>
            </a:r>
          </a:p>
        </p:txBody>
      </p:sp>
      <p:sp>
        <p:nvSpPr>
          <p:cNvPr id="5" name="Date Placeholder 4"/>
          <p:cNvSpPr>
            <a:spLocks noGrp="1"/>
          </p:cNvSpPr>
          <p:nvPr>
            <p:ph type="dt" sz="half" idx="10"/>
          </p:nvPr>
        </p:nvSpPr>
        <p:spPr/>
        <p:txBody>
          <a:bodyPr/>
          <a:lstStyle/>
          <a:p>
            <a:fld id="{342CFDF6-6A25-4EFA-BB55-BAF4DC520BD4}" type="datetimeFigureOut">
              <a:rPr lang="ca-ES" smtClean="0"/>
              <a:t>3/4/2022</a:t>
            </a:fld>
            <a:endParaRPr lang="ca-ES"/>
          </a:p>
        </p:txBody>
      </p:sp>
      <p:sp>
        <p:nvSpPr>
          <p:cNvPr id="6" name="Footer Placeholder 5"/>
          <p:cNvSpPr>
            <a:spLocks noGrp="1"/>
          </p:cNvSpPr>
          <p:nvPr>
            <p:ph type="ftr" sz="quarter" idx="11"/>
          </p:nvPr>
        </p:nvSpPr>
        <p:spPr/>
        <p:txBody>
          <a:bodyPr/>
          <a:lstStyle/>
          <a:p>
            <a:endParaRPr lang="ca-ES"/>
          </a:p>
        </p:txBody>
      </p:sp>
      <p:sp>
        <p:nvSpPr>
          <p:cNvPr id="7" name="Slide Number Placeholder 6"/>
          <p:cNvSpPr>
            <a:spLocks noGrp="1"/>
          </p:cNvSpPr>
          <p:nvPr>
            <p:ph type="sldNum" sz="quarter" idx="12"/>
          </p:nvPr>
        </p:nvSpPr>
        <p:spPr/>
        <p:txBody>
          <a:bodyPr/>
          <a:lstStyle/>
          <a:p>
            <a:fld id="{20EA2DA1-BE09-4F47-B7F8-0178351FA184}" type="slidenum">
              <a:rPr lang="ca-ES" smtClean="0"/>
              <a:t>‹#›</a:t>
            </a:fld>
            <a:endParaRPr lang="ca-ES"/>
          </a:p>
        </p:txBody>
      </p:sp>
    </p:spTree>
    <p:extLst>
      <p:ext uri="{BB962C8B-B14F-4D97-AF65-F5344CB8AC3E}">
        <p14:creationId xmlns:p14="http://schemas.microsoft.com/office/powerpoint/2010/main" val="309566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ca-ES" smtClean="0"/>
              <a:t>Feu clic aquí per editar l'estil</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ca-ES" smtClean="0"/>
              <a:t>Editeu els estils de text del patró</a:t>
            </a:r>
          </a:p>
          <a:p>
            <a:pPr lvl="1"/>
            <a:r>
              <a:rPr lang="ca-ES" smtClean="0"/>
              <a:t>Segon nivell</a:t>
            </a:r>
          </a:p>
          <a:p>
            <a:pPr lvl="2"/>
            <a:r>
              <a:rPr lang="ca-ES" smtClean="0"/>
              <a:t>Tercer nivell</a:t>
            </a:r>
          </a:p>
          <a:p>
            <a:pPr lvl="3"/>
            <a:r>
              <a:rPr lang="ca-ES" smtClean="0"/>
              <a:t>Quart nivell</a:t>
            </a:r>
          </a:p>
          <a:p>
            <a:pPr lvl="4"/>
            <a:r>
              <a:rPr lang="ca-ES" smtClean="0"/>
              <a:t>Cinquè nivell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2CFDF6-6A25-4EFA-BB55-BAF4DC520BD4}" type="datetimeFigureOut">
              <a:rPr lang="ca-ES" smtClean="0"/>
              <a:t>3/4/2022</a:t>
            </a:fld>
            <a:endParaRPr lang="ca-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A2DA1-BE09-4F47-B7F8-0178351FA184}" type="slidenum">
              <a:rPr lang="ca-ES" smtClean="0"/>
              <a:t>‹#›</a:t>
            </a:fld>
            <a:endParaRPr lang="ca-ES"/>
          </a:p>
        </p:txBody>
      </p:sp>
    </p:spTree>
    <p:extLst>
      <p:ext uri="{BB962C8B-B14F-4D97-AF65-F5344CB8AC3E}">
        <p14:creationId xmlns:p14="http://schemas.microsoft.com/office/powerpoint/2010/main" val="4271031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3.jpeg"/><Relationship Id="rId7"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marine.copernicus.eu/" TargetMode="External"/><Relationship Id="rId5" Type="http://schemas.openxmlformats.org/officeDocument/2006/relationships/image" Target="../media/image1.jpeg"/><Relationship Id="rId4" Type="http://schemas.openxmlformats.org/officeDocument/2006/relationships/image" Target="../media/image2.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65582" y="1166115"/>
            <a:ext cx="8039100" cy="5289550"/>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extBox 11"/>
          <p:cNvSpPr txBox="1"/>
          <p:nvPr/>
        </p:nvSpPr>
        <p:spPr>
          <a:xfrm>
            <a:off x="762001" y="1155702"/>
            <a:ext cx="7753349" cy="5262979"/>
          </a:xfrm>
          <a:prstGeom prst="rect">
            <a:avLst/>
          </a:prstGeom>
          <a:noFill/>
        </p:spPr>
        <p:txBody>
          <a:bodyPr wrap="square">
            <a:spAutoFit/>
          </a:bodyPr>
          <a:lstStyle/>
          <a:p>
            <a:pPr algn="just">
              <a:defRPr/>
            </a:pPr>
            <a:endParaRPr lang="en-US" sz="2400" dirty="0">
              <a:solidFill>
                <a:schemeClr val="tx1">
                  <a:lumMod val="85000"/>
                  <a:lumOff val="15000"/>
                </a:schemeClr>
              </a:solidFill>
              <a:latin typeface="Philosopher" pitchFamily="50" charset="0"/>
            </a:endParaRPr>
          </a:p>
          <a:p>
            <a:pPr algn="ctr"/>
            <a:endParaRPr lang="en-US" sz="2400" i="1" dirty="0"/>
          </a:p>
          <a:p>
            <a:pPr algn="ctr">
              <a:defRPr/>
            </a:pPr>
            <a:r>
              <a:rPr lang="en-GB" sz="3600" b="1" i="1" dirty="0"/>
              <a:t>Workshop Day 1: </a:t>
            </a:r>
            <a:r>
              <a:rPr lang="en-GB" sz="3600" i="1" dirty="0"/>
              <a:t>software familiarization, forecast weather and oceanographic conditions, software feasibility. </a:t>
            </a:r>
          </a:p>
          <a:p>
            <a:pPr algn="ctr">
              <a:defRPr/>
            </a:pPr>
            <a:endParaRPr lang="en-US" sz="2400" i="1" dirty="0"/>
          </a:p>
          <a:p>
            <a:pPr algn="ctr">
              <a:defRPr/>
            </a:pPr>
            <a:r>
              <a:rPr lang="en-US" sz="2800" i="1" dirty="0">
                <a:solidFill>
                  <a:srgbClr val="00B0F0"/>
                </a:solidFill>
              </a:rPr>
              <a:t>Exercise</a:t>
            </a:r>
          </a:p>
          <a:p>
            <a:pPr algn="ctr">
              <a:defRPr/>
            </a:pPr>
            <a:endParaRPr lang="en-US" sz="2400" i="1" dirty="0"/>
          </a:p>
          <a:p>
            <a:pPr algn="ctr">
              <a:defRPr/>
            </a:pPr>
            <a:r>
              <a:rPr lang="en-US" sz="2400" i="1" dirty="0"/>
              <a:t>Chalmers University of Technology</a:t>
            </a:r>
          </a:p>
          <a:p>
            <a:pPr algn="ctr">
              <a:defRPr/>
            </a:pPr>
            <a:r>
              <a:rPr lang="en-US" sz="2400" i="1" dirty="0"/>
              <a:t>April 5th, 2022</a:t>
            </a:r>
            <a:endParaRPr lang="en-US" sz="2400" dirty="0">
              <a:solidFill>
                <a:schemeClr val="tx1">
                  <a:lumMod val="85000"/>
                  <a:lumOff val="15000"/>
                </a:schemeClr>
              </a:solidFill>
            </a:endParaRPr>
          </a:p>
          <a:p>
            <a:pPr algn="just">
              <a:defRPr/>
            </a:pPr>
            <a:endParaRPr lang="en-US" sz="2000" dirty="0">
              <a:solidFill>
                <a:schemeClr val="tx1">
                  <a:lumMod val="85000"/>
                  <a:lumOff val="15000"/>
                </a:schemeClr>
              </a:solidFill>
              <a:latin typeface="+mj-lt"/>
            </a:endParaRPr>
          </a:p>
        </p:txBody>
      </p:sp>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1</a:t>
            </a:fld>
            <a:endParaRPr lang="en-US" dirty="0"/>
          </a:p>
        </p:txBody>
      </p:sp>
      <p:pic>
        <p:nvPicPr>
          <p:cNvPr id="10" name="Imagen 9">
            <a:extLst>
              <a:ext uri="{FF2B5EF4-FFF2-40B4-BE49-F238E27FC236}">
                <a16:creationId xmlns:a16="http://schemas.microsoft.com/office/drawing/2014/main" id="{CB374623-8C0F-B245-8E6A-7570609745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124" y="152400"/>
            <a:ext cx="709676" cy="885848"/>
          </a:xfrm>
          <a:prstGeom prst="rect">
            <a:avLst/>
          </a:prstGeom>
        </p:spPr>
      </p:pic>
      <p:pic>
        <p:nvPicPr>
          <p:cNvPr id="14" name="Imagen 13">
            <a:extLst>
              <a:ext uri="{FF2B5EF4-FFF2-40B4-BE49-F238E27FC236}">
                <a16:creationId xmlns:a16="http://schemas.microsoft.com/office/drawing/2014/main" id="{816694FA-436F-014B-B20C-374099B19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0" y="76200"/>
            <a:ext cx="4051300" cy="1079500"/>
          </a:xfrm>
          <a:prstGeom prst="rect">
            <a:avLst/>
          </a:prstGeom>
        </p:spPr>
      </p:pic>
      <p:pic>
        <p:nvPicPr>
          <p:cNvPr id="9" name="Imagen 8">
            <a:extLst>
              <a:ext uri="{FF2B5EF4-FFF2-40B4-BE49-F238E27FC236}">
                <a16:creationId xmlns:a16="http://schemas.microsoft.com/office/drawing/2014/main" id="{2D62E531-EA32-334E-8EAC-AC26CAA8AF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0325" y="47648"/>
            <a:ext cx="990600" cy="990600"/>
          </a:xfrm>
          <a:prstGeom prst="rect">
            <a:avLst/>
          </a:prstGeom>
        </p:spPr>
      </p:pic>
    </p:spTree>
    <p:extLst>
      <p:ext uri="{BB962C8B-B14F-4D97-AF65-F5344CB8AC3E}">
        <p14:creationId xmlns:p14="http://schemas.microsoft.com/office/powerpoint/2010/main" val="2192996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10</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383702" y="124423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endParaRPr lang="en-US" dirty="0">
              <a:solidFill>
                <a:srgbClr val="FF0000"/>
              </a:solidFill>
            </a:endParaRP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709549" y="1403079"/>
            <a:ext cx="7829551" cy="400110"/>
          </a:xfrm>
          <a:prstGeom prst="rect">
            <a:avLst/>
          </a:prstGeom>
          <a:noFill/>
          <a:ln w="9525">
            <a:noFill/>
            <a:miter lim="800000"/>
            <a:headEnd/>
            <a:tailEnd/>
          </a:ln>
        </p:spPr>
        <p:txBody>
          <a:bodyPr wrap="square">
            <a:spAutoFit/>
          </a:bodyPr>
          <a:lstStyle/>
          <a:p>
            <a:pPr algn="just"/>
            <a:r>
              <a:rPr lang="en-US" sz="2000" dirty="0">
                <a:latin typeface="Calibri" charset="0"/>
              </a:rPr>
              <a:t>WHAT IS COPERNICUS?</a:t>
            </a: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4" name="Imatge 3"/>
          <p:cNvPicPr>
            <a:picLocks noChangeAspect="1"/>
          </p:cNvPicPr>
          <p:nvPr/>
        </p:nvPicPr>
        <p:blipFill rotWithShape="1">
          <a:blip r:embed="rId6"/>
          <a:srcRect l="-1" t="-1" r="-348" b="50311"/>
          <a:stretch/>
        </p:blipFill>
        <p:spPr>
          <a:xfrm>
            <a:off x="660768" y="2097531"/>
            <a:ext cx="7927112" cy="1734607"/>
          </a:xfrm>
          <a:prstGeom prst="rect">
            <a:avLst/>
          </a:prstGeom>
        </p:spPr>
      </p:pic>
      <p:sp>
        <p:nvSpPr>
          <p:cNvPr id="5" name="QuadreDeText 4"/>
          <p:cNvSpPr txBox="1"/>
          <p:nvPr/>
        </p:nvSpPr>
        <p:spPr>
          <a:xfrm>
            <a:off x="600860" y="4078582"/>
            <a:ext cx="8087257" cy="2031325"/>
          </a:xfrm>
          <a:prstGeom prst="rect">
            <a:avLst/>
          </a:prstGeom>
          <a:noFill/>
        </p:spPr>
        <p:txBody>
          <a:bodyPr wrap="square" rtlCol="0">
            <a:spAutoFit/>
          </a:bodyPr>
          <a:lstStyle/>
          <a:p>
            <a:pPr fontAlgn="base"/>
            <a:r>
              <a:rPr lang="en-US" b="1" dirty="0"/>
              <a:t>“Copernicus is an EU </a:t>
            </a:r>
            <a:r>
              <a:rPr lang="en-US" b="1" dirty="0" smtClean="0"/>
              <a:t>program </a:t>
            </a:r>
            <a:r>
              <a:rPr lang="en-US" b="1" dirty="0"/>
              <a:t>aimed at developing European information services based on satellite Earth Observation and in situ (non space) data.”</a:t>
            </a:r>
          </a:p>
          <a:p>
            <a:pPr fontAlgn="base"/>
            <a:endParaRPr lang="en-US" dirty="0"/>
          </a:p>
          <a:p>
            <a:pPr marL="285750" indent="-285750" fontAlgn="base">
              <a:buFontTx/>
              <a:buChar char="-"/>
            </a:pPr>
            <a:r>
              <a:rPr lang="en-US" dirty="0"/>
              <a:t>Objective: to monitor and forecast the state of the environment on land, sea and in the atmosphere, in order to support climate change mitigation and adaptation strategies, among others.</a:t>
            </a:r>
          </a:p>
          <a:p>
            <a:pPr fontAlgn="base"/>
            <a:endParaRPr lang="en-US" dirty="0"/>
          </a:p>
        </p:txBody>
      </p:sp>
    </p:spTree>
    <p:extLst>
      <p:ext uri="{BB962C8B-B14F-4D97-AF65-F5344CB8AC3E}">
        <p14:creationId xmlns:p14="http://schemas.microsoft.com/office/powerpoint/2010/main" val="3950035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11</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383702" y="1231900"/>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endParaRPr lang="en-US" dirty="0"/>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709549" y="1403079"/>
            <a:ext cx="7829551" cy="400110"/>
          </a:xfrm>
          <a:prstGeom prst="rect">
            <a:avLst/>
          </a:prstGeom>
          <a:noFill/>
          <a:ln w="9525">
            <a:noFill/>
            <a:miter lim="800000"/>
            <a:headEnd/>
            <a:tailEnd/>
          </a:ln>
        </p:spPr>
        <p:txBody>
          <a:bodyPr wrap="square">
            <a:spAutoFit/>
          </a:bodyPr>
          <a:lstStyle/>
          <a:p>
            <a:pPr algn="just"/>
            <a:r>
              <a:rPr lang="en-US" sz="2000" dirty="0">
                <a:latin typeface="Calibri" charset="0"/>
              </a:rPr>
              <a:t>HOW TO DOWNLOAD COPERNICUS FILES?</a:t>
            </a: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sp>
        <p:nvSpPr>
          <p:cNvPr id="3" name="QuadreDeText 2"/>
          <p:cNvSpPr txBox="1"/>
          <p:nvPr/>
        </p:nvSpPr>
        <p:spPr>
          <a:xfrm>
            <a:off x="689229" y="2038840"/>
            <a:ext cx="7881493" cy="2862322"/>
          </a:xfrm>
          <a:prstGeom prst="rect">
            <a:avLst/>
          </a:prstGeom>
          <a:noFill/>
        </p:spPr>
        <p:txBody>
          <a:bodyPr wrap="square" rtlCol="0">
            <a:spAutoFit/>
          </a:bodyPr>
          <a:lstStyle/>
          <a:p>
            <a:pPr algn="ctr"/>
            <a:r>
              <a:rPr lang="ca-ES" dirty="0">
                <a:hlinkClick r:id="rId6"/>
              </a:rPr>
              <a:t>https://marine.copernicus.eu/</a:t>
            </a:r>
          </a:p>
          <a:p>
            <a:pPr algn="ctr"/>
            <a:endParaRPr lang="ca-ES" dirty="0"/>
          </a:p>
          <a:p>
            <a:pPr marL="342900" indent="-342900" algn="just">
              <a:buFont typeface="+mj-lt"/>
              <a:buAutoNum type="arabicPeriod"/>
            </a:pPr>
            <a:r>
              <a:rPr lang="ca-ES" dirty="0"/>
              <a:t>On </a:t>
            </a:r>
            <a:r>
              <a:rPr lang="ca-ES" dirty="0" err="1"/>
              <a:t>Copernicus</a:t>
            </a:r>
            <a:r>
              <a:rPr lang="ca-ES" dirty="0"/>
              <a:t> web </a:t>
            </a:r>
            <a:r>
              <a:rPr lang="ca-ES" dirty="0" err="1"/>
              <a:t>page</a:t>
            </a:r>
            <a:r>
              <a:rPr lang="ca-ES" dirty="0"/>
              <a:t>, </a:t>
            </a:r>
            <a:r>
              <a:rPr lang="ca-ES" dirty="0" err="1"/>
              <a:t>go</a:t>
            </a:r>
            <a:r>
              <a:rPr lang="ca-ES" dirty="0"/>
              <a:t> to </a:t>
            </a:r>
            <a:r>
              <a:rPr lang="ca-ES" dirty="0" err="1"/>
              <a:t>Ocean</a:t>
            </a:r>
            <a:r>
              <a:rPr lang="ca-ES" dirty="0"/>
              <a:t> Products</a:t>
            </a:r>
          </a:p>
          <a:p>
            <a:pPr marL="342900" indent="-342900" algn="just">
              <a:buFont typeface="+mj-lt"/>
              <a:buAutoNum type="arabicPeriod"/>
            </a:pPr>
            <a:endParaRPr lang="ca-ES" dirty="0"/>
          </a:p>
          <a:p>
            <a:pPr marL="342900" indent="-342900" algn="just">
              <a:buFont typeface="+mj-lt"/>
              <a:buAutoNum type="arabicPeriod"/>
            </a:pPr>
            <a:endParaRPr lang="ca-ES" dirty="0"/>
          </a:p>
          <a:p>
            <a:pPr marL="342900" indent="-342900" algn="just">
              <a:buFont typeface="+mj-lt"/>
              <a:buAutoNum type="arabicPeriod"/>
            </a:pPr>
            <a:r>
              <a:rPr lang="ca-ES" dirty="0" err="1"/>
              <a:t>Register</a:t>
            </a:r>
            <a:r>
              <a:rPr lang="ca-ES" dirty="0"/>
              <a:t>/</a:t>
            </a:r>
            <a:r>
              <a:rPr lang="ca-ES" dirty="0" err="1"/>
              <a:t>sign</a:t>
            </a:r>
            <a:endParaRPr lang="ca-ES" dirty="0"/>
          </a:p>
          <a:p>
            <a:pPr marL="342900" indent="-342900" algn="just">
              <a:buFont typeface="+mj-lt"/>
              <a:buAutoNum type="arabicPeriod"/>
            </a:pPr>
            <a:endParaRPr lang="ca-ES" dirty="0"/>
          </a:p>
          <a:p>
            <a:pPr marL="342900" indent="-342900" algn="just">
              <a:buFont typeface="+mj-lt"/>
              <a:buAutoNum type="arabicPeriod"/>
            </a:pPr>
            <a:endParaRPr lang="ca-ES" dirty="0"/>
          </a:p>
          <a:p>
            <a:pPr marL="342900" indent="-342900" algn="just">
              <a:buFont typeface="+mj-lt"/>
              <a:buAutoNum type="arabicPeriod"/>
            </a:pPr>
            <a:r>
              <a:rPr lang="ca-ES" dirty="0"/>
              <a:t>Select regional </a:t>
            </a:r>
            <a:r>
              <a:rPr lang="ca-ES" dirty="0" err="1"/>
              <a:t>domain</a:t>
            </a:r>
            <a:r>
              <a:rPr lang="ca-ES" dirty="0"/>
              <a:t>  </a:t>
            </a:r>
          </a:p>
          <a:p>
            <a:pPr marL="342900" indent="-342900" algn="just">
              <a:buFont typeface="+mj-lt"/>
              <a:buAutoNum type="arabicPeriod"/>
            </a:pPr>
            <a:endParaRPr lang="ca-ES" dirty="0"/>
          </a:p>
        </p:txBody>
      </p:sp>
      <p:pic>
        <p:nvPicPr>
          <p:cNvPr id="6" name="Imatge 5"/>
          <p:cNvPicPr>
            <a:picLocks noChangeAspect="1"/>
          </p:cNvPicPr>
          <p:nvPr/>
        </p:nvPicPr>
        <p:blipFill>
          <a:blip r:embed="rId7"/>
          <a:stretch>
            <a:fillRect/>
          </a:stretch>
        </p:blipFill>
        <p:spPr>
          <a:xfrm>
            <a:off x="6339045" y="2191799"/>
            <a:ext cx="1864013" cy="1698400"/>
          </a:xfrm>
          <a:prstGeom prst="rect">
            <a:avLst/>
          </a:prstGeom>
        </p:spPr>
      </p:pic>
      <p:pic>
        <p:nvPicPr>
          <p:cNvPr id="7" name="Imatge 6"/>
          <p:cNvPicPr>
            <a:picLocks noChangeAspect="1"/>
          </p:cNvPicPr>
          <p:nvPr/>
        </p:nvPicPr>
        <p:blipFill rotWithShape="1">
          <a:blip r:embed="rId8"/>
          <a:srcRect l="6606" r="7668"/>
          <a:stretch/>
        </p:blipFill>
        <p:spPr>
          <a:xfrm>
            <a:off x="2874992" y="3173332"/>
            <a:ext cx="2249424" cy="1089000"/>
          </a:xfrm>
          <a:prstGeom prst="rect">
            <a:avLst/>
          </a:prstGeom>
        </p:spPr>
      </p:pic>
      <p:pic>
        <p:nvPicPr>
          <p:cNvPr id="8" name="Imatge 7"/>
          <p:cNvPicPr>
            <a:picLocks noChangeAspect="1"/>
          </p:cNvPicPr>
          <p:nvPr/>
        </p:nvPicPr>
        <p:blipFill>
          <a:blip r:embed="rId9"/>
          <a:stretch>
            <a:fillRect/>
          </a:stretch>
        </p:blipFill>
        <p:spPr>
          <a:xfrm>
            <a:off x="2850608" y="4576982"/>
            <a:ext cx="5514753" cy="2112966"/>
          </a:xfrm>
          <a:prstGeom prst="rect">
            <a:avLst/>
          </a:prstGeom>
        </p:spPr>
      </p:pic>
      <p:sp>
        <p:nvSpPr>
          <p:cNvPr id="10" name="Anella 9"/>
          <p:cNvSpPr/>
          <p:nvPr/>
        </p:nvSpPr>
        <p:spPr>
          <a:xfrm>
            <a:off x="4225496" y="4910578"/>
            <a:ext cx="1359882" cy="576072"/>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18249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12</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369514" y="119167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endParaRPr lang="en-US" dirty="0"/>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709549" y="1403079"/>
            <a:ext cx="7829551" cy="400110"/>
          </a:xfrm>
          <a:prstGeom prst="rect">
            <a:avLst/>
          </a:prstGeom>
          <a:noFill/>
          <a:ln w="9525">
            <a:noFill/>
            <a:miter lim="800000"/>
            <a:headEnd/>
            <a:tailEnd/>
          </a:ln>
        </p:spPr>
        <p:txBody>
          <a:bodyPr wrap="square">
            <a:spAutoFit/>
          </a:bodyPr>
          <a:lstStyle/>
          <a:p>
            <a:pPr algn="just"/>
            <a:r>
              <a:rPr lang="en-US" sz="2000" dirty="0">
                <a:latin typeface="Calibri" charset="0"/>
              </a:rPr>
              <a:t>HOW TO DOWNLOAD COPERNICUS FILES?</a:t>
            </a: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sp>
        <p:nvSpPr>
          <p:cNvPr id="3" name="QuadreDeText 2"/>
          <p:cNvSpPr txBox="1"/>
          <p:nvPr/>
        </p:nvSpPr>
        <p:spPr>
          <a:xfrm>
            <a:off x="789432" y="1480023"/>
            <a:ext cx="7881493" cy="923330"/>
          </a:xfrm>
          <a:prstGeom prst="rect">
            <a:avLst/>
          </a:prstGeom>
          <a:noFill/>
        </p:spPr>
        <p:txBody>
          <a:bodyPr wrap="square" rtlCol="0">
            <a:spAutoFit/>
          </a:bodyPr>
          <a:lstStyle/>
          <a:p>
            <a:pPr algn="ctr"/>
            <a:endParaRPr lang="ca-ES" dirty="0"/>
          </a:p>
          <a:p>
            <a:pPr marL="342900" indent="-342900" algn="just">
              <a:buFont typeface="+mj-lt"/>
              <a:buAutoNum type="arabicPeriod" startAt="4"/>
            </a:pPr>
            <a:endParaRPr lang="ca-ES" dirty="0" smtClean="0"/>
          </a:p>
          <a:p>
            <a:pPr marL="342900" indent="-342900" algn="just">
              <a:buFont typeface="+mj-lt"/>
              <a:buAutoNum type="arabicPeriod" startAt="4"/>
            </a:pPr>
            <a:r>
              <a:rPr lang="ca-ES" dirty="0" smtClean="0"/>
              <a:t>Select </a:t>
            </a:r>
            <a:r>
              <a:rPr lang="ca-ES" dirty="0" err="1" smtClean="0"/>
              <a:t>product</a:t>
            </a:r>
            <a:endParaRPr lang="ca-ES" dirty="0"/>
          </a:p>
        </p:txBody>
      </p:sp>
      <p:pic>
        <p:nvPicPr>
          <p:cNvPr id="4" name="Imatge 3"/>
          <p:cNvPicPr>
            <a:picLocks noChangeAspect="1"/>
          </p:cNvPicPr>
          <p:nvPr/>
        </p:nvPicPr>
        <p:blipFill>
          <a:blip r:embed="rId6"/>
          <a:stretch>
            <a:fillRect/>
          </a:stretch>
        </p:blipFill>
        <p:spPr>
          <a:xfrm>
            <a:off x="709549" y="2589539"/>
            <a:ext cx="7877479" cy="3764361"/>
          </a:xfrm>
          <a:prstGeom prst="rect">
            <a:avLst/>
          </a:prstGeom>
        </p:spPr>
      </p:pic>
      <p:sp>
        <p:nvSpPr>
          <p:cNvPr id="10" name="Anella 9"/>
          <p:cNvSpPr/>
          <p:nvPr/>
        </p:nvSpPr>
        <p:spPr>
          <a:xfrm>
            <a:off x="2661742" y="4374371"/>
            <a:ext cx="1999157" cy="576072"/>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4002749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13</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383702" y="1137910"/>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smtClean="0"/>
              <a:t>and </a:t>
            </a:r>
            <a:r>
              <a:rPr lang="en-US" b="1" dirty="0"/>
              <a:t>free-of-charge basis</a:t>
            </a:r>
            <a:r>
              <a:rPr lang="en-US" dirty="0"/>
              <a:t>.</a:t>
            </a: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709549" y="1403079"/>
            <a:ext cx="7829551" cy="707886"/>
          </a:xfrm>
          <a:prstGeom prst="rect">
            <a:avLst/>
          </a:prstGeom>
          <a:noFill/>
          <a:ln w="9525">
            <a:noFill/>
            <a:miter lim="800000"/>
            <a:headEnd/>
            <a:tailEnd/>
          </a:ln>
        </p:spPr>
        <p:txBody>
          <a:bodyPr wrap="square">
            <a:spAutoFit/>
          </a:bodyPr>
          <a:lstStyle/>
          <a:p>
            <a:pPr algn="just"/>
            <a:r>
              <a:rPr lang="en-US" sz="2000" dirty="0">
                <a:latin typeface="Calibri" charset="0"/>
              </a:rPr>
              <a:t>HOW TO DOWNLOAD COPERNICUS FILES</a:t>
            </a:r>
            <a:r>
              <a:rPr lang="en-US" sz="2000" dirty="0" smtClean="0">
                <a:latin typeface="Calibri" charset="0"/>
              </a:rPr>
              <a:t>?</a:t>
            </a: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15" name="Contenidor de contingut 3"/>
          <p:cNvPicPr>
            <a:picLocks noChangeAspect="1"/>
          </p:cNvPicPr>
          <p:nvPr/>
        </p:nvPicPr>
        <p:blipFill>
          <a:blip r:embed="rId6"/>
          <a:stretch>
            <a:fillRect/>
          </a:stretch>
        </p:blipFill>
        <p:spPr>
          <a:xfrm>
            <a:off x="709549" y="2635826"/>
            <a:ext cx="7797698" cy="3626535"/>
          </a:xfrm>
          <a:prstGeom prst="rect">
            <a:avLst/>
          </a:prstGeom>
        </p:spPr>
      </p:pic>
      <p:sp>
        <p:nvSpPr>
          <p:cNvPr id="10" name="Anella 9"/>
          <p:cNvSpPr/>
          <p:nvPr/>
        </p:nvSpPr>
        <p:spPr>
          <a:xfrm>
            <a:off x="7011245" y="3475254"/>
            <a:ext cx="1588665"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1" name="Anella 10"/>
          <p:cNvSpPr/>
          <p:nvPr/>
        </p:nvSpPr>
        <p:spPr>
          <a:xfrm>
            <a:off x="2328162" y="4672897"/>
            <a:ext cx="1588665"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3337974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14</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383702" y="1137910"/>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a:t>
            </a:r>
            <a:r>
              <a:rPr lang="en-US" b="1" dirty="0" smtClean="0"/>
              <a:t>EU</a:t>
            </a:r>
            <a:endParaRPr lang="en-US" dirty="0">
              <a:solidFill>
                <a:schemeClr val="tx1"/>
              </a:solidFill>
            </a:endParaRP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709549" y="1392919"/>
            <a:ext cx="7829551" cy="707886"/>
          </a:xfrm>
          <a:prstGeom prst="rect">
            <a:avLst/>
          </a:prstGeom>
          <a:noFill/>
          <a:ln w="9525">
            <a:noFill/>
            <a:miter lim="800000"/>
            <a:headEnd/>
            <a:tailEnd/>
          </a:ln>
        </p:spPr>
        <p:txBody>
          <a:bodyPr wrap="square">
            <a:spAutoFit/>
          </a:bodyPr>
          <a:lstStyle/>
          <a:p>
            <a:pPr algn="just"/>
            <a:r>
              <a:rPr lang="en-US" sz="2000" dirty="0">
                <a:latin typeface="Calibri" charset="0"/>
              </a:rPr>
              <a:t>HOW TO DOWNLOAD </a:t>
            </a:r>
            <a:r>
              <a:rPr lang="en-US" sz="2000" dirty="0" smtClean="0">
                <a:latin typeface="Calibri" charset="0"/>
              </a:rPr>
              <a:t>COPERNICUS?</a:t>
            </a:r>
            <a:endParaRPr lang="en-US" sz="2000" dirty="0">
              <a:latin typeface="Calibri" charset="0"/>
            </a:endParaRP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4" name="Imatge 3"/>
          <p:cNvPicPr>
            <a:picLocks noChangeAspect="1"/>
          </p:cNvPicPr>
          <p:nvPr/>
        </p:nvPicPr>
        <p:blipFill>
          <a:blip r:embed="rId6"/>
          <a:stretch>
            <a:fillRect/>
          </a:stretch>
        </p:blipFill>
        <p:spPr>
          <a:xfrm>
            <a:off x="476542" y="2387495"/>
            <a:ext cx="8295563" cy="3560978"/>
          </a:xfrm>
          <a:prstGeom prst="rect">
            <a:avLst/>
          </a:prstGeom>
        </p:spPr>
      </p:pic>
      <p:sp>
        <p:nvSpPr>
          <p:cNvPr id="17" name="Anella 16"/>
          <p:cNvSpPr/>
          <p:nvPr/>
        </p:nvSpPr>
        <p:spPr>
          <a:xfrm>
            <a:off x="3585462" y="5140257"/>
            <a:ext cx="1075438"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3241465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15</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383702" y="1137910"/>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a:t>
            </a:r>
            <a:r>
              <a:rPr lang="en-US" b="1" dirty="0" smtClean="0"/>
              <a:t>EU</a:t>
            </a:r>
            <a:endParaRPr lang="en-US" dirty="0">
              <a:solidFill>
                <a:schemeClr val="tx1"/>
              </a:solidFill>
            </a:endParaRP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709549" y="1220199"/>
            <a:ext cx="7829551" cy="1600438"/>
          </a:xfrm>
          <a:prstGeom prst="rect">
            <a:avLst/>
          </a:prstGeom>
          <a:noFill/>
          <a:ln w="9525">
            <a:noFill/>
            <a:miter lim="800000"/>
            <a:headEnd/>
            <a:tailEnd/>
          </a:ln>
        </p:spPr>
        <p:txBody>
          <a:bodyPr wrap="square">
            <a:spAutoFit/>
          </a:bodyPr>
          <a:lstStyle/>
          <a:p>
            <a:pPr algn="just"/>
            <a:r>
              <a:rPr lang="en-US" sz="2000" dirty="0">
                <a:latin typeface="Calibri" charset="0"/>
              </a:rPr>
              <a:t>HOW TO DOWNLOAD </a:t>
            </a:r>
            <a:r>
              <a:rPr lang="en-US" sz="2000" dirty="0" smtClean="0">
                <a:latin typeface="Calibri" charset="0"/>
              </a:rPr>
              <a:t>COPERNICUS?</a:t>
            </a:r>
          </a:p>
          <a:p>
            <a:pPr algn="just"/>
            <a:endParaRPr lang="en-US" sz="2000" dirty="0">
              <a:latin typeface="Calibri" charset="0"/>
            </a:endParaRPr>
          </a:p>
          <a:p>
            <a:r>
              <a:rPr lang="en-US" sz="2000" dirty="0" smtClean="0">
                <a:latin typeface="Calibri" charset="0"/>
              </a:rPr>
              <a:t>5) </a:t>
            </a:r>
            <a:r>
              <a:rPr lang="en-US" dirty="0"/>
              <a:t>Select </a:t>
            </a:r>
            <a:r>
              <a:rPr lang="en-US" dirty="0" smtClean="0"/>
              <a:t>wave file limits by choosing minimum </a:t>
            </a:r>
            <a:r>
              <a:rPr lang="en-US" dirty="0"/>
              <a:t>and </a:t>
            </a:r>
            <a:r>
              <a:rPr lang="en-US" dirty="0" smtClean="0"/>
              <a:t>maximum </a:t>
            </a:r>
            <a:r>
              <a:rPr lang="en-US" dirty="0"/>
              <a:t>longitudes and latitudes (zone to investigate must fit </a:t>
            </a:r>
            <a:r>
              <a:rPr lang="en-US" dirty="0" smtClean="0"/>
              <a:t>inside the limits)</a:t>
            </a:r>
            <a:endParaRPr lang="en-US" sz="2000" dirty="0">
              <a:latin typeface="Calibri" charset="0"/>
            </a:endParaRP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3" name="Imatge 2"/>
          <p:cNvPicPr>
            <a:picLocks noChangeAspect="1"/>
          </p:cNvPicPr>
          <p:nvPr/>
        </p:nvPicPr>
        <p:blipFill>
          <a:blip r:embed="rId6"/>
          <a:stretch>
            <a:fillRect/>
          </a:stretch>
        </p:blipFill>
        <p:spPr>
          <a:xfrm>
            <a:off x="2476321" y="2585671"/>
            <a:ext cx="3818705" cy="3863764"/>
          </a:xfrm>
          <a:prstGeom prst="rect">
            <a:avLst/>
          </a:prstGeom>
        </p:spPr>
      </p:pic>
      <p:sp>
        <p:nvSpPr>
          <p:cNvPr id="11" name="Anella 10"/>
          <p:cNvSpPr/>
          <p:nvPr/>
        </p:nvSpPr>
        <p:spPr>
          <a:xfrm>
            <a:off x="3847954" y="4313831"/>
            <a:ext cx="1075438"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5" name="Anella 14"/>
          <p:cNvSpPr/>
          <p:nvPr/>
        </p:nvSpPr>
        <p:spPr>
          <a:xfrm>
            <a:off x="3847954" y="3872781"/>
            <a:ext cx="1075438"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8" name="Anella 17"/>
          <p:cNvSpPr/>
          <p:nvPr/>
        </p:nvSpPr>
        <p:spPr>
          <a:xfrm>
            <a:off x="2677891" y="4973337"/>
            <a:ext cx="1075438"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9" name="Anella 18"/>
          <p:cNvSpPr/>
          <p:nvPr/>
        </p:nvSpPr>
        <p:spPr>
          <a:xfrm>
            <a:off x="3847954" y="5620314"/>
            <a:ext cx="1075438"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20" name="Anella 19"/>
          <p:cNvSpPr/>
          <p:nvPr/>
        </p:nvSpPr>
        <p:spPr>
          <a:xfrm>
            <a:off x="4921965" y="4973337"/>
            <a:ext cx="1075438"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3794406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16</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383702" y="1116747"/>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a:t>
            </a:r>
            <a:r>
              <a:rPr lang="en-US" b="1" dirty="0" smtClean="0"/>
              <a:t>EU</a:t>
            </a:r>
            <a:endParaRPr lang="en-US" dirty="0">
              <a:solidFill>
                <a:schemeClr val="tx1"/>
              </a:solidFill>
            </a:endParaRP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709550" y="1392919"/>
            <a:ext cx="3951350" cy="5016758"/>
          </a:xfrm>
          <a:prstGeom prst="rect">
            <a:avLst/>
          </a:prstGeom>
          <a:noFill/>
          <a:ln w="9525">
            <a:noFill/>
            <a:miter lim="800000"/>
            <a:headEnd/>
            <a:tailEnd/>
          </a:ln>
        </p:spPr>
        <p:txBody>
          <a:bodyPr wrap="square">
            <a:spAutoFit/>
          </a:bodyPr>
          <a:lstStyle/>
          <a:p>
            <a:pPr algn="just"/>
            <a:r>
              <a:rPr lang="en-US" sz="2000" dirty="0">
                <a:latin typeface="Calibri" charset="0"/>
              </a:rPr>
              <a:t>HOW TO DOWNLOAD </a:t>
            </a:r>
            <a:r>
              <a:rPr lang="en-US" sz="2000" dirty="0" smtClean="0">
                <a:latin typeface="Calibri" charset="0"/>
              </a:rPr>
              <a:t>COPERNICUS?</a:t>
            </a:r>
          </a:p>
          <a:p>
            <a:pPr algn="just"/>
            <a:endParaRPr lang="en-US" sz="2000" dirty="0">
              <a:latin typeface="Calibri" charset="0"/>
            </a:endParaRPr>
          </a:p>
          <a:p>
            <a:pPr algn="just"/>
            <a:r>
              <a:rPr lang="en-US" sz="2000" dirty="0" smtClean="0">
                <a:latin typeface="Calibri" charset="0"/>
              </a:rPr>
              <a:t>6) Select time range and variables:</a:t>
            </a:r>
          </a:p>
          <a:p>
            <a:pPr algn="just"/>
            <a:endParaRPr lang="en-US" sz="2000" dirty="0">
              <a:latin typeface="Calibri" charset="0"/>
            </a:endParaRPr>
          </a:p>
          <a:p>
            <a:pPr algn="just"/>
            <a:r>
              <a:rPr lang="en-US" sz="2000" dirty="0" smtClean="0">
                <a:latin typeface="Calibri" charset="0"/>
              </a:rPr>
              <a:t>VHMO</a:t>
            </a:r>
            <a:r>
              <a:rPr lang="en-US" sz="2000" dirty="0" smtClean="0">
                <a:latin typeface="Calibri" charset="0"/>
                <a:sym typeface="Wingdings" panose="05000000000000000000" pitchFamily="2" charset="2"/>
              </a:rPr>
              <a:t>: 	Sea surface wave </a:t>
            </a:r>
          </a:p>
          <a:p>
            <a:pPr algn="just"/>
            <a:r>
              <a:rPr lang="en-US" sz="2000" dirty="0">
                <a:latin typeface="Calibri" charset="0"/>
                <a:sym typeface="Wingdings" panose="05000000000000000000" pitchFamily="2" charset="2"/>
              </a:rPr>
              <a:t>	 </a:t>
            </a:r>
            <a:r>
              <a:rPr lang="en-US" sz="2000" dirty="0" smtClean="0">
                <a:latin typeface="Calibri" charset="0"/>
                <a:sym typeface="Wingdings" panose="05000000000000000000" pitchFamily="2" charset="2"/>
              </a:rPr>
              <a:t>      	significant height (m)</a:t>
            </a:r>
          </a:p>
          <a:p>
            <a:pPr algn="just"/>
            <a:endParaRPr lang="en-US" sz="2000" dirty="0" smtClean="0">
              <a:latin typeface="Calibri" charset="0"/>
              <a:sym typeface="Wingdings" panose="05000000000000000000" pitchFamily="2" charset="2"/>
            </a:endParaRPr>
          </a:p>
          <a:p>
            <a:pPr algn="just"/>
            <a:r>
              <a:rPr lang="en-US" sz="2000" dirty="0" smtClean="0">
                <a:latin typeface="Calibri" charset="0"/>
                <a:sym typeface="Wingdings" panose="05000000000000000000" pitchFamily="2" charset="2"/>
              </a:rPr>
              <a:t>VMDR: 	Sea surface wave </a:t>
            </a:r>
          </a:p>
          <a:p>
            <a:pPr algn="just"/>
            <a:r>
              <a:rPr lang="en-US" sz="2000" dirty="0">
                <a:latin typeface="Calibri" charset="0"/>
                <a:sym typeface="Wingdings" panose="05000000000000000000" pitchFamily="2" charset="2"/>
              </a:rPr>
              <a:t>	</a:t>
            </a:r>
            <a:r>
              <a:rPr lang="en-US" sz="2000" dirty="0" smtClean="0">
                <a:latin typeface="Calibri" charset="0"/>
                <a:sym typeface="Wingdings" panose="05000000000000000000" pitchFamily="2" charset="2"/>
              </a:rPr>
              <a:t>	from direction (degrees)</a:t>
            </a:r>
          </a:p>
          <a:p>
            <a:pPr algn="just"/>
            <a:endParaRPr lang="en-US" sz="2000" dirty="0">
              <a:latin typeface="Calibri" charset="0"/>
              <a:sym typeface="Wingdings" panose="05000000000000000000" pitchFamily="2" charset="2"/>
            </a:endParaRPr>
          </a:p>
          <a:p>
            <a:pPr algn="just"/>
            <a:r>
              <a:rPr lang="en-US" sz="2000" dirty="0" smtClean="0">
                <a:latin typeface="Calibri" charset="0"/>
                <a:sym typeface="Wingdings" panose="05000000000000000000" pitchFamily="2" charset="2"/>
              </a:rPr>
              <a:t>VTM01_SW1: Sea surface </a:t>
            </a:r>
          </a:p>
          <a:p>
            <a:pPr algn="just"/>
            <a:r>
              <a:rPr lang="en-US" sz="2000" dirty="0">
                <a:latin typeface="Calibri" charset="0"/>
                <a:sym typeface="Wingdings" panose="05000000000000000000" pitchFamily="2" charset="2"/>
              </a:rPr>
              <a:t>	</a:t>
            </a:r>
            <a:r>
              <a:rPr lang="en-US" sz="2000" dirty="0" smtClean="0">
                <a:latin typeface="Calibri" charset="0"/>
                <a:sym typeface="Wingdings" panose="05000000000000000000" pitchFamily="2" charset="2"/>
              </a:rPr>
              <a:t>	primary swell wave </a:t>
            </a:r>
          </a:p>
          <a:p>
            <a:pPr algn="just"/>
            <a:r>
              <a:rPr lang="en-US" sz="2000" dirty="0">
                <a:latin typeface="Calibri" charset="0"/>
                <a:sym typeface="Wingdings" panose="05000000000000000000" pitchFamily="2" charset="2"/>
              </a:rPr>
              <a:t>	</a:t>
            </a:r>
            <a:r>
              <a:rPr lang="en-US" sz="2000" dirty="0" smtClean="0">
                <a:latin typeface="Calibri" charset="0"/>
                <a:sym typeface="Wingdings" panose="05000000000000000000" pitchFamily="2" charset="2"/>
              </a:rPr>
              <a:t>	mean period</a:t>
            </a:r>
            <a:endParaRPr lang="en-US" sz="2000" dirty="0">
              <a:latin typeface="Calibri" charset="0"/>
              <a:sym typeface="Wingdings" panose="05000000000000000000" pitchFamily="2" charset="2"/>
            </a:endParaRPr>
          </a:p>
          <a:p>
            <a:pPr algn="just"/>
            <a:endParaRPr lang="en-US" sz="2000" dirty="0">
              <a:latin typeface="Calibri" charset="0"/>
            </a:endParaRPr>
          </a:p>
          <a:p>
            <a:pPr algn="just"/>
            <a:r>
              <a:rPr lang="en-US" sz="2000" dirty="0" smtClean="0">
                <a:latin typeface="Calibri" charset="0"/>
              </a:rPr>
              <a:t>7) Download data and save in IN folder</a:t>
            </a:r>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5" name="Imatge 4"/>
          <p:cNvPicPr>
            <a:picLocks noChangeAspect="1"/>
          </p:cNvPicPr>
          <p:nvPr/>
        </p:nvPicPr>
        <p:blipFill rotWithShape="1">
          <a:blip r:embed="rId6"/>
          <a:srcRect b="14803"/>
          <a:stretch/>
        </p:blipFill>
        <p:spPr>
          <a:xfrm>
            <a:off x="4846310" y="1162643"/>
            <a:ext cx="3833226" cy="5239604"/>
          </a:xfrm>
          <a:prstGeom prst="rect">
            <a:avLst/>
          </a:prstGeom>
        </p:spPr>
      </p:pic>
      <p:pic>
        <p:nvPicPr>
          <p:cNvPr id="6" name="Imatge 5"/>
          <p:cNvPicPr>
            <a:picLocks noChangeAspect="1"/>
          </p:cNvPicPr>
          <p:nvPr/>
        </p:nvPicPr>
        <p:blipFill rotWithShape="1">
          <a:blip r:embed="rId7"/>
          <a:srcRect l="10146" t="74160" b="6181"/>
          <a:stretch/>
        </p:blipFill>
        <p:spPr>
          <a:xfrm>
            <a:off x="4894680" y="6330065"/>
            <a:ext cx="3877561" cy="391411"/>
          </a:xfrm>
          <a:prstGeom prst="rect">
            <a:avLst/>
          </a:prstGeom>
        </p:spPr>
      </p:pic>
      <p:sp>
        <p:nvSpPr>
          <p:cNvPr id="15" name="Anella 14"/>
          <p:cNvSpPr/>
          <p:nvPr/>
        </p:nvSpPr>
        <p:spPr>
          <a:xfrm>
            <a:off x="7789508" y="6356351"/>
            <a:ext cx="1075438"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8" name="Anella 17"/>
          <p:cNvSpPr/>
          <p:nvPr/>
        </p:nvSpPr>
        <p:spPr>
          <a:xfrm>
            <a:off x="6308296" y="1789390"/>
            <a:ext cx="1075438"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9" name="Anella 18"/>
          <p:cNvSpPr/>
          <p:nvPr/>
        </p:nvSpPr>
        <p:spPr>
          <a:xfrm>
            <a:off x="5012494" y="1779230"/>
            <a:ext cx="1075438" cy="407444"/>
          </a:xfrm>
          <a:prstGeom prst="donut">
            <a:avLst>
              <a:gd name="adj" fmla="val 71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20" name="Anella 19"/>
          <p:cNvSpPr/>
          <p:nvPr/>
        </p:nvSpPr>
        <p:spPr>
          <a:xfrm>
            <a:off x="4753605" y="2306320"/>
            <a:ext cx="1188938" cy="4300003"/>
          </a:xfrm>
          <a:prstGeom prst="donut">
            <a:avLst>
              <a:gd name="adj" fmla="val 324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4168372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2</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403867" y="119167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EU </a:t>
            </a:r>
            <a:r>
              <a:rPr lang="en-US" b="1" dirty="0" err="1"/>
              <a:t>programme</a:t>
            </a:r>
            <a:r>
              <a:rPr lang="en-US" b="1" dirty="0"/>
              <a:t> aimed at developing European information services based on satellite Earth Observation and in situ (non space) data.</a:t>
            </a:r>
            <a:endParaRPr lang="en-US" dirty="0"/>
          </a:p>
          <a:p>
            <a:pPr fontAlgn="base"/>
            <a:r>
              <a:rPr lang="en-US" dirty="0"/>
              <a:t>Copernicus is implemented by the European Commission (EC) with the support from the European Space Agency (ESA) for the Space component and the European Environment Agency (EEA) for the in situ component.</a:t>
            </a:r>
          </a:p>
          <a:p>
            <a:pPr fontAlgn="base"/>
            <a:r>
              <a:rPr lang="en-US" dirty="0"/>
              <a:t>The objective of Copernicus is to monitor and forecast the state of the environment on land, sea and in the atmosphere, in order to support climate change mitigation and adaptation strategies, the efficient management of emergency situations and the improvement of the security of every citizen. Information provided by Copernicus improves people's safety, e.g. by providing information on natural disasters such as forest fires or floods, and thus help to prevent the loss of lives and property, and damages to the environment.</a:t>
            </a:r>
          </a:p>
          <a:p>
            <a:pPr fontAlgn="base"/>
            <a:r>
              <a:rPr lang="en-US" dirty="0"/>
              <a:t>Copernicus is a user driven </a:t>
            </a:r>
            <a:r>
              <a:rPr lang="en-US" dirty="0" err="1"/>
              <a:t>programme</a:t>
            </a:r>
            <a:r>
              <a:rPr lang="en-US" dirty="0"/>
              <a:t> and the information services provided are available to its Users, mostly public authorities, on a </a:t>
            </a:r>
            <a:r>
              <a:rPr lang="en-US" b="1" dirty="0"/>
              <a:t>full, open and free-of-charge basis</a:t>
            </a:r>
            <a:r>
              <a:rPr lang="en-US" dirty="0"/>
              <a:t>.</a:t>
            </a: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709549" y="1403079"/>
            <a:ext cx="7829551" cy="4985980"/>
          </a:xfrm>
          <a:prstGeom prst="rect">
            <a:avLst/>
          </a:prstGeom>
          <a:noFill/>
          <a:ln w="9525">
            <a:noFill/>
            <a:miter lim="800000"/>
            <a:headEnd/>
            <a:tailEnd/>
          </a:ln>
        </p:spPr>
        <p:txBody>
          <a:bodyPr wrap="square">
            <a:spAutoFit/>
          </a:bodyPr>
          <a:lstStyle/>
          <a:p>
            <a:pPr algn="just"/>
            <a:r>
              <a:rPr lang="en-US" sz="2000" b="1" dirty="0" smtClean="0">
                <a:latin typeface="Calibri" charset="0"/>
              </a:rPr>
              <a:t>SIMROUTE EXECUTION</a:t>
            </a:r>
          </a:p>
          <a:p>
            <a:pPr algn="just"/>
            <a:endParaRPr lang="en-US" sz="2000" dirty="0">
              <a:latin typeface="Calibri" charset="0"/>
            </a:endParaRPr>
          </a:p>
          <a:p>
            <a:pPr algn="just"/>
            <a:r>
              <a:rPr lang="en-US" dirty="0"/>
              <a:t>SIMROUTE is a program composed by several scripts and </a:t>
            </a:r>
            <a:r>
              <a:rPr lang="en-US" dirty="0" err="1"/>
              <a:t>Matlab</a:t>
            </a:r>
            <a:r>
              <a:rPr lang="en-US" dirty="0"/>
              <a:t> functions which, </a:t>
            </a:r>
            <a:r>
              <a:rPr lang="en-US" dirty="0" smtClean="0"/>
              <a:t>when executed </a:t>
            </a:r>
            <a:r>
              <a:rPr lang="en-US" dirty="0"/>
              <a:t>sequentially, allow for the definition of a computational mesh according to </a:t>
            </a:r>
            <a:r>
              <a:rPr lang="en-US" dirty="0" smtClean="0"/>
              <a:t>the selected </a:t>
            </a:r>
            <a:r>
              <a:rPr lang="en-US" dirty="0"/>
              <a:t>longitudes and latitudes. Furthermore, it also allows for the definition of </a:t>
            </a:r>
            <a:r>
              <a:rPr lang="en-US" dirty="0" smtClean="0"/>
              <a:t>start and </a:t>
            </a:r>
            <a:r>
              <a:rPr lang="en-US" dirty="0"/>
              <a:t>end nodes in order to carry out the route optimization between these two nodes</a:t>
            </a:r>
            <a:r>
              <a:rPr lang="en-US" dirty="0" smtClean="0"/>
              <a:t>.</a:t>
            </a:r>
          </a:p>
          <a:p>
            <a:pPr algn="just"/>
            <a:endParaRPr lang="en-US" sz="2000" dirty="0" smtClean="0">
              <a:latin typeface="Calibri" charset="0"/>
            </a:endParaRPr>
          </a:p>
          <a:p>
            <a:pPr algn="just"/>
            <a:r>
              <a:rPr lang="en-US" sz="2000" dirty="0" smtClean="0">
                <a:latin typeface="Calibri" charset="0"/>
              </a:rPr>
              <a:t>The execution sequence is the following:</a:t>
            </a:r>
            <a:endParaRPr lang="en-US" sz="2000" dirty="0">
              <a:latin typeface="Calibri" charset="0"/>
            </a:endParaRPr>
          </a:p>
          <a:p>
            <a:r>
              <a:rPr lang="ca-ES" dirty="0"/>
              <a:t>a. </a:t>
            </a:r>
            <a:r>
              <a:rPr lang="ca-ES" dirty="0" err="1"/>
              <a:t>start.m</a:t>
            </a:r>
            <a:endParaRPr lang="ca-ES" dirty="0"/>
          </a:p>
          <a:p>
            <a:r>
              <a:rPr lang="ca-ES" dirty="0"/>
              <a:t>b. </a:t>
            </a:r>
            <a:r>
              <a:rPr lang="ca-ES" dirty="0" err="1"/>
              <a:t>make_mesh.m</a:t>
            </a:r>
            <a:endParaRPr lang="ca-ES" dirty="0"/>
          </a:p>
          <a:p>
            <a:r>
              <a:rPr lang="ca-ES" dirty="0"/>
              <a:t>c. </a:t>
            </a:r>
            <a:r>
              <a:rPr lang="ca-ES" dirty="0" err="1" smtClean="0"/>
              <a:t>make_waves_Copernicus.m</a:t>
            </a:r>
            <a:endParaRPr lang="ca-ES" dirty="0" smtClean="0"/>
          </a:p>
          <a:p>
            <a:r>
              <a:rPr lang="ca-ES" dirty="0" smtClean="0"/>
              <a:t>d. </a:t>
            </a:r>
            <a:r>
              <a:rPr lang="ca-ES" dirty="0" err="1"/>
              <a:t>f</a:t>
            </a:r>
            <a:r>
              <a:rPr lang="ca-ES" dirty="0" err="1" smtClean="0"/>
              <a:t>ind_ports</a:t>
            </a:r>
            <a:endParaRPr lang="ca-ES" dirty="0"/>
          </a:p>
          <a:p>
            <a:r>
              <a:rPr lang="ca-ES" dirty="0"/>
              <a:t>d. </a:t>
            </a:r>
            <a:r>
              <a:rPr lang="ca-ES" dirty="0" err="1"/>
              <a:t>simroute_Opt.m</a:t>
            </a:r>
            <a:endParaRPr lang="ca-ES" dirty="0"/>
          </a:p>
          <a:p>
            <a:r>
              <a:rPr lang="ca-ES" dirty="0"/>
              <a:t>e. </a:t>
            </a:r>
            <a:r>
              <a:rPr lang="ca-ES" dirty="0" err="1" smtClean="0"/>
              <a:t>simroute_Dmin.m</a:t>
            </a:r>
            <a:endParaRPr lang="ca-ES" dirty="0" smtClean="0"/>
          </a:p>
          <a:p>
            <a:r>
              <a:rPr lang="ca-ES" sz="2000" dirty="0" smtClean="0">
                <a:latin typeface="Calibri" charset="0"/>
              </a:rPr>
              <a:t>f. </a:t>
            </a:r>
            <a:r>
              <a:rPr lang="ca-ES" sz="2000" dirty="0" err="1">
                <a:latin typeface="Calibri" charset="0"/>
              </a:rPr>
              <a:t>p</a:t>
            </a:r>
            <a:r>
              <a:rPr lang="ca-ES" sz="2000" dirty="0" err="1" smtClean="0">
                <a:latin typeface="Calibri" charset="0"/>
              </a:rPr>
              <a:t>lot_routes_and</a:t>
            </a:r>
            <a:r>
              <a:rPr lang="ca-ES" sz="2000" dirty="0" smtClean="0">
                <a:latin typeface="Calibri" charset="0"/>
              </a:rPr>
              <a:t> _</a:t>
            </a:r>
            <a:r>
              <a:rPr lang="ca-ES" sz="2000" dirty="0" err="1" smtClean="0">
                <a:latin typeface="Calibri" charset="0"/>
              </a:rPr>
              <a:t>waves</a:t>
            </a:r>
            <a:endParaRPr lang="ca-ES" sz="2000" dirty="0" smtClean="0">
              <a:latin typeface="Calibri" charset="0"/>
            </a:endParaRPr>
          </a:p>
          <a:p>
            <a:r>
              <a:rPr lang="ca-ES" sz="2000" dirty="0" smtClean="0">
                <a:latin typeface="Calibri" charset="0"/>
              </a:rPr>
              <a:t>g. make_emissions_DELTA_2021</a:t>
            </a:r>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spTree>
    <p:extLst>
      <p:ext uri="{BB962C8B-B14F-4D97-AF65-F5344CB8AC3E}">
        <p14:creationId xmlns:p14="http://schemas.microsoft.com/office/powerpoint/2010/main" val="3817036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3</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403867" y="119167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EU </a:t>
            </a:r>
            <a:r>
              <a:rPr lang="en-US" b="1" dirty="0" err="1"/>
              <a:t>programme</a:t>
            </a:r>
            <a:r>
              <a:rPr lang="en-US" b="1" dirty="0"/>
              <a:t> aimed at developing European information services based on satellite Earth Observation and in situ (non space) data.</a:t>
            </a:r>
            <a:endParaRPr lang="en-US" dirty="0"/>
          </a:p>
          <a:p>
            <a:pPr fontAlgn="base"/>
            <a:r>
              <a:rPr lang="en-US" dirty="0"/>
              <a:t>Copernicus is implemented by the European Commission (EC) with the support from the European Space Agency (ESA) for the Space component and the European Environment Agency (EEA) for the in situ component.</a:t>
            </a:r>
          </a:p>
          <a:p>
            <a:pPr fontAlgn="base"/>
            <a:r>
              <a:rPr lang="en-US" dirty="0"/>
              <a:t>The objective of Copernicus is to monitor and forecast the state of the environment on land, sea and in the atmosphere, in order to support climate change mitigation and adaptation strategies, the efficient management of emergency situations and the improvement of the security of every citizen. Information provided by Copernicus improves people's safety, e.g. by providing information on natural disasters such as forest fires or floods, and thus help to prevent the loss of lives and property, and damages to the environment.</a:t>
            </a:r>
          </a:p>
          <a:p>
            <a:pPr fontAlgn="base"/>
            <a:r>
              <a:rPr lang="en-US" dirty="0"/>
              <a:t>Copernicus is a user driven </a:t>
            </a:r>
            <a:r>
              <a:rPr lang="en-US" dirty="0" err="1"/>
              <a:t>programme</a:t>
            </a:r>
            <a:r>
              <a:rPr lang="en-US" dirty="0"/>
              <a:t> and the information services provided are available to its Users, mostly public authorities, on a </a:t>
            </a:r>
            <a:r>
              <a:rPr lang="en-US" b="1" dirty="0"/>
              <a:t>full, open and free-of-charge basis</a:t>
            </a:r>
            <a:r>
              <a:rPr lang="en-US" dirty="0"/>
              <a:t>.</a:t>
            </a: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685799" y="1422329"/>
            <a:ext cx="7829551" cy="1015663"/>
          </a:xfrm>
          <a:prstGeom prst="rect">
            <a:avLst/>
          </a:prstGeom>
          <a:noFill/>
          <a:ln w="9525">
            <a:noFill/>
            <a:miter lim="800000"/>
            <a:headEnd/>
            <a:tailEnd/>
          </a:ln>
        </p:spPr>
        <p:txBody>
          <a:bodyPr wrap="square">
            <a:spAutoFit/>
          </a:bodyPr>
          <a:lstStyle/>
          <a:p>
            <a:pPr algn="just"/>
            <a:r>
              <a:rPr lang="en-US" sz="2000" b="1" dirty="0" err="1" smtClean="0">
                <a:latin typeface="Calibri" charset="0"/>
              </a:rPr>
              <a:t>start.m</a:t>
            </a:r>
            <a:endParaRPr lang="en-US" sz="2000" b="1" dirty="0" smtClean="0">
              <a:latin typeface="Calibri" charset="0"/>
            </a:endParaRPr>
          </a:p>
          <a:p>
            <a:pPr algn="just"/>
            <a:endParaRPr lang="en-US" sz="2000" dirty="0">
              <a:latin typeface="Calibri" charset="0"/>
            </a:endParaRP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6" name="Imatge 5"/>
          <p:cNvPicPr>
            <a:picLocks noChangeAspect="1"/>
          </p:cNvPicPr>
          <p:nvPr/>
        </p:nvPicPr>
        <p:blipFill rotWithShape="1">
          <a:blip r:embed="rId6"/>
          <a:srcRect b="18921"/>
          <a:stretch/>
        </p:blipFill>
        <p:spPr>
          <a:xfrm>
            <a:off x="966418" y="1838735"/>
            <a:ext cx="7176555" cy="4388810"/>
          </a:xfrm>
          <a:prstGeom prst="rect">
            <a:avLst/>
          </a:prstGeom>
        </p:spPr>
      </p:pic>
      <p:sp>
        <p:nvSpPr>
          <p:cNvPr id="3" name="Anella 2"/>
          <p:cNvSpPr/>
          <p:nvPr/>
        </p:nvSpPr>
        <p:spPr>
          <a:xfrm>
            <a:off x="782198" y="3073706"/>
            <a:ext cx="1112703" cy="452721"/>
          </a:xfrm>
          <a:prstGeom prst="donut">
            <a:avLst>
              <a:gd name="adj" fmla="val 36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0" name="Anella 9"/>
          <p:cNvSpPr/>
          <p:nvPr/>
        </p:nvSpPr>
        <p:spPr>
          <a:xfrm>
            <a:off x="5334000" y="2276035"/>
            <a:ext cx="640814" cy="698519"/>
          </a:xfrm>
          <a:prstGeom prst="donut">
            <a:avLst>
              <a:gd name="adj" fmla="val 36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3829258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4</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403867" y="119167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EU </a:t>
            </a:r>
            <a:r>
              <a:rPr lang="en-US" b="1" dirty="0" err="1"/>
              <a:t>programme</a:t>
            </a:r>
            <a:r>
              <a:rPr lang="en-US" b="1" dirty="0"/>
              <a:t> aimed at developing European information services based on satellite Earth Observation and in situ (non space) data.</a:t>
            </a:r>
            <a:endParaRPr lang="en-US" dirty="0"/>
          </a:p>
          <a:p>
            <a:pPr fontAlgn="base"/>
            <a:r>
              <a:rPr lang="en-US" dirty="0"/>
              <a:t>Copernicus is implemented by the European Commission (EC) with the support from the European Space Agency (ESA) for the Space component and the European Environment Agency (EEA) for the in situ component.</a:t>
            </a:r>
          </a:p>
          <a:p>
            <a:pPr fontAlgn="base"/>
            <a:r>
              <a:rPr lang="en-US" dirty="0"/>
              <a:t>The objective of Copernicus is to monitor and forecast the state of the environment on land, sea and in the atmosphere, in order to support climate change mitigation and adaptation strategies, the efficient management of emergency situations and the improvement of the security of every citizen. Information provided by Copernicus improves people's safety, e.g. by providing information on natural disasters such as forest fires or floods, and thus help to prevent the loss of lives and property, and damages to the environment.</a:t>
            </a:r>
          </a:p>
          <a:p>
            <a:pPr fontAlgn="base"/>
            <a:r>
              <a:rPr lang="en-US" dirty="0"/>
              <a:t>Copernicus is a user driven </a:t>
            </a:r>
            <a:r>
              <a:rPr lang="en-US" dirty="0" err="1"/>
              <a:t>programme</a:t>
            </a:r>
            <a:r>
              <a:rPr lang="en-US" dirty="0"/>
              <a:t> and the information services provided are available to its Users, mostly public authorities, on a </a:t>
            </a:r>
            <a:r>
              <a:rPr lang="en-US" b="1" dirty="0"/>
              <a:t>full, open and free-of-charge basis</a:t>
            </a:r>
            <a:r>
              <a:rPr lang="en-US" dirty="0"/>
              <a:t>.</a:t>
            </a: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685799" y="1422329"/>
            <a:ext cx="7829551" cy="1323439"/>
          </a:xfrm>
          <a:prstGeom prst="rect">
            <a:avLst/>
          </a:prstGeom>
          <a:noFill/>
          <a:ln w="9525">
            <a:noFill/>
            <a:miter lim="800000"/>
            <a:headEnd/>
            <a:tailEnd/>
          </a:ln>
        </p:spPr>
        <p:txBody>
          <a:bodyPr wrap="square">
            <a:spAutoFit/>
          </a:bodyPr>
          <a:lstStyle/>
          <a:p>
            <a:pPr algn="just"/>
            <a:r>
              <a:rPr lang="en-US" sz="2000" b="1" dirty="0" err="1">
                <a:latin typeface="Calibri" charset="0"/>
              </a:rPr>
              <a:t>m</a:t>
            </a:r>
            <a:r>
              <a:rPr lang="en-US" sz="2000" b="1" dirty="0" err="1" smtClean="0">
                <a:latin typeface="Calibri" charset="0"/>
              </a:rPr>
              <a:t>ake_mesh.m</a:t>
            </a:r>
            <a:endParaRPr lang="en-US" sz="2000" b="1" dirty="0" smtClean="0">
              <a:latin typeface="Calibri" charset="0"/>
            </a:endParaRPr>
          </a:p>
          <a:p>
            <a:pPr algn="just"/>
            <a:endParaRPr lang="en-US" sz="2000" dirty="0" smtClean="0">
              <a:latin typeface="Calibri" charset="0"/>
            </a:endParaRPr>
          </a:p>
          <a:p>
            <a:pPr algn="just"/>
            <a:endParaRPr lang="en-US" sz="2000" dirty="0">
              <a:latin typeface="Calibri" charset="0"/>
            </a:endParaRP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3" name="Imatge 2"/>
          <p:cNvPicPr>
            <a:picLocks noChangeAspect="1"/>
          </p:cNvPicPr>
          <p:nvPr/>
        </p:nvPicPr>
        <p:blipFill>
          <a:blip r:embed="rId6"/>
          <a:stretch>
            <a:fillRect/>
          </a:stretch>
        </p:blipFill>
        <p:spPr>
          <a:xfrm>
            <a:off x="609600" y="1852986"/>
            <a:ext cx="7697080" cy="4648205"/>
          </a:xfrm>
          <a:prstGeom prst="rect">
            <a:avLst/>
          </a:prstGeom>
        </p:spPr>
      </p:pic>
      <p:pic>
        <p:nvPicPr>
          <p:cNvPr id="4" name="Imatge 3"/>
          <p:cNvPicPr>
            <a:picLocks noChangeAspect="1"/>
          </p:cNvPicPr>
          <p:nvPr/>
        </p:nvPicPr>
        <p:blipFill rotWithShape="1">
          <a:blip r:embed="rId7"/>
          <a:srcRect l="5627" t="15880" r="826"/>
          <a:stretch/>
        </p:blipFill>
        <p:spPr>
          <a:xfrm>
            <a:off x="4988509" y="1291338"/>
            <a:ext cx="3711721" cy="2976283"/>
          </a:xfrm>
          <a:prstGeom prst="rect">
            <a:avLst/>
          </a:prstGeom>
        </p:spPr>
      </p:pic>
      <p:sp>
        <p:nvSpPr>
          <p:cNvPr id="10" name="Anella 9"/>
          <p:cNvSpPr/>
          <p:nvPr/>
        </p:nvSpPr>
        <p:spPr>
          <a:xfrm>
            <a:off x="3073706" y="4170758"/>
            <a:ext cx="3073706" cy="452721"/>
          </a:xfrm>
          <a:prstGeom prst="donut">
            <a:avLst>
              <a:gd name="adj" fmla="val 36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1" name="Anella 10"/>
          <p:cNvSpPr/>
          <p:nvPr/>
        </p:nvSpPr>
        <p:spPr>
          <a:xfrm>
            <a:off x="3073706" y="4827775"/>
            <a:ext cx="1015388" cy="452721"/>
          </a:xfrm>
          <a:prstGeom prst="donut">
            <a:avLst>
              <a:gd name="adj" fmla="val 36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25053757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5</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403867" y="119167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EU </a:t>
            </a:r>
            <a:r>
              <a:rPr lang="en-US" b="1" dirty="0" err="1"/>
              <a:t>programme</a:t>
            </a:r>
            <a:r>
              <a:rPr lang="en-US" b="1" dirty="0"/>
              <a:t> aimed at developing European information services based on satellite Earth Observation and in situ (non space) data.</a:t>
            </a:r>
            <a:endParaRPr lang="en-US" dirty="0"/>
          </a:p>
          <a:p>
            <a:pPr fontAlgn="base"/>
            <a:r>
              <a:rPr lang="en-US" dirty="0"/>
              <a:t>Copernicus is implemented by the European Commission (EC) with the support from the European Space Agency (ESA) for the Space component and the European Environment Agency (EEA) for the in situ component.</a:t>
            </a:r>
          </a:p>
          <a:p>
            <a:pPr fontAlgn="base"/>
            <a:r>
              <a:rPr lang="en-US" dirty="0"/>
              <a:t>The objective of Copernicus is to monitor and forecast the state of the environment on land, sea and in the atmosphere, in order to support climate change mitigation and adaptation strategies, the efficient management of emergency situations and the improvement of the security of every citizen. Information provided by Copernicus improves people's safety, e.g. by providing information on natural disasters such as forest fires or floods, and thus help to prevent the loss of lives and property, and damages to the environment.</a:t>
            </a:r>
          </a:p>
          <a:p>
            <a:pPr fontAlgn="base"/>
            <a:r>
              <a:rPr lang="en-US" dirty="0"/>
              <a:t>Copernicus is a user driven </a:t>
            </a:r>
            <a:r>
              <a:rPr lang="en-US" dirty="0" err="1"/>
              <a:t>programme</a:t>
            </a:r>
            <a:r>
              <a:rPr lang="en-US" dirty="0"/>
              <a:t> and the information services provided are available to its Users, mostly public authorities, on a </a:t>
            </a:r>
            <a:r>
              <a:rPr lang="en-US" b="1" dirty="0"/>
              <a:t>full, open and free-of-charge basis</a:t>
            </a:r>
            <a:r>
              <a:rPr lang="en-US" dirty="0"/>
              <a:t>.</a:t>
            </a: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685799" y="1422329"/>
            <a:ext cx="7829551" cy="1015663"/>
          </a:xfrm>
          <a:prstGeom prst="rect">
            <a:avLst/>
          </a:prstGeom>
          <a:noFill/>
          <a:ln w="9525">
            <a:noFill/>
            <a:miter lim="800000"/>
            <a:headEnd/>
            <a:tailEnd/>
          </a:ln>
        </p:spPr>
        <p:txBody>
          <a:bodyPr wrap="square">
            <a:spAutoFit/>
          </a:bodyPr>
          <a:lstStyle/>
          <a:p>
            <a:pPr algn="just"/>
            <a:r>
              <a:rPr lang="en-US" sz="2000" b="1" dirty="0" err="1">
                <a:latin typeface="Calibri" charset="0"/>
              </a:rPr>
              <a:t>m</a:t>
            </a:r>
            <a:r>
              <a:rPr lang="en-US" sz="2000" b="1" dirty="0" err="1" smtClean="0">
                <a:latin typeface="Calibri" charset="0"/>
              </a:rPr>
              <a:t>ake_waves_Copernicus.m</a:t>
            </a:r>
            <a:endParaRPr lang="en-US" sz="2000" b="1" dirty="0" smtClean="0">
              <a:latin typeface="Calibri" charset="0"/>
            </a:endParaRPr>
          </a:p>
          <a:p>
            <a:pPr algn="just"/>
            <a:endParaRPr lang="en-US" sz="2000" dirty="0">
              <a:latin typeface="Calibri" charset="0"/>
            </a:endParaRP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4" name="Imatge 3"/>
          <p:cNvPicPr>
            <a:picLocks noChangeAspect="1"/>
          </p:cNvPicPr>
          <p:nvPr/>
        </p:nvPicPr>
        <p:blipFill>
          <a:blip r:embed="rId6"/>
          <a:stretch>
            <a:fillRect/>
          </a:stretch>
        </p:blipFill>
        <p:spPr>
          <a:xfrm>
            <a:off x="651606" y="1912006"/>
            <a:ext cx="7897936" cy="4378648"/>
          </a:xfrm>
          <a:prstGeom prst="rect">
            <a:avLst/>
          </a:prstGeom>
        </p:spPr>
      </p:pic>
      <p:sp>
        <p:nvSpPr>
          <p:cNvPr id="10" name="Anella 9"/>
          <p:cNvSpPr/>
          <p:nvPr/>
        </p:nvSpPr>
        <p:spPr>
          <a:xfrm>
            <a:off x="3128788" y="3599832"/>
            <a:ext cx="1024569" cy="375676"/>
          </a:xfrm>
          <a:prstGeom prst="donut">
            <a:avLst>
              <a:gd name="adj" fmla="val 36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1" name="Anella 10"/>
          <p:cNvSpPr/>
          <p:nvPr/>
        </p:nvSpPr>
        <p:spPr>
          <a:xfrm>
            <a:off x="3063721" y="4078566"/>
            <a:ext cx="3073706" cy="389549"/>
          </a:xfrm>
          <a:prstGeom prst="donut">
            <a:avLst>
              <a:gd name="adj" fmla="val 36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
        <p:nvSpPr>
          <p:cNvPr id="15" name="Anella 14"/>
          <p:cNvSpPr/>
          <p:nvPr/>
        </p:nvSpPr>
        <p:spPr>
          <a:xfrm>
            <a:off x="3128787" y="4522795"/>
            <a:ext cx="1729651" cy="346660"/>
          </a:xfrm>
          <a:prstGeom prst="donut">
            <a:avLst>
              <a:gd name="adj" fmla="val 36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32695737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6</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403867" y="119167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EU </a:t>
            </a:r>
            <a:r>
              <a:rPr lang="en-US" b="1" dirty="0" err="1"/>
              <a:t>programme</a:t>
            </a:r>
            <a:r>
              <a:rPr lang="en-US" b="1" dirty="0"/>
              <a:t> aimed at developing European information services based on satellite Earth Observation and in situ (non space) data.</a:t>
            </a:r>
            <a:endParaRPr lang="en-US" dirty="0"/>
          </a:p>
          <a:p>
            <a:pPr fontAlgn="base"/>
            <a:r>
              <a:rPr lang="en-US" dirty="0"/>
              <a:t>Copernicus is implemented by the European Commission (EC) with the support from the European Space Agency (ESA) for the Space component and the European Environment Agency (EEA) for the in situ component.</a:t>
            </a:r>
          </a:p>
          <a:p>
            <a:pPr fontAlgn="base"/>
            <a:r>
              <a:rPr lang="en-US" dirty="0"/>
              <a:t>The objective of Copernicus is to monitor and forecast the state of the environment on land, sea and in the atmosphere, in order to support climate change mitigation and adaptation strategies, the efficient management of emergency situations and the improvement of the security of every citizen. Information provided by Copernicus improves people's safety, e.g. by providing information on natural disasters such as forest fires or floods, and thus help to prevent the loss of lives and property, and damages to the environment.</a:t>
            </a:r>
          </a:p>
          <a:p>
            <a:pPr fontAlgn="base"/>
            <a:r>
              <a:rPr lang="en-US" dirty="0"/>
              <a:t>Copernicus is a user driven </a:t>
            </a:r>
            <a:r>
              <a:rPr lang="en-US" dirty="0" err="1"/>
              <a:t>programme</a:t>
            </a:r>
            <a:r>
              <a:rPr lang="en-US" dirty="0"/>
              <a:t> and the information services provided are available to its Users, mostly public authorities, on a </a:t>
            </a:r>
            <a:r>
              <a:rPr lang="en-US" b="1" dirty="0"/>
              <a:t>full, open and free-of-charge basis</a:t>
            </a:r>
            <a:r>
              <a:rPr lang="en-US" dirty="0"/>
              <a:t>.</a:t>
            </a: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685799" y="1330889"/>
            <a:ext cx="7829551" cy="1015663"/>
          </a:xfrm>
          <a:prstGeom prst="rect">
            <a:avLst/>
          </a:prstGeom>
          <a:noFill/>
          <a:ln w="9525">
            <a:noFill/>
            <a:miter lim="800000"/>
            <a:headEnd/>
            <a:tailEnd/>
          </a:ln>
        </p:spPr>
        <p:txBody>
          <a:bodyPr wrap="square">
            <a:spAutoFit/>
          </a:bodyPr>
          <a:lstStyle/>
          <a:p>
            <a:pPr algn="just"/>
            <a:r>
              <a:rPr lang="en-US" sz="2000" b="1" dirty="0" err="1">
                <a:latin typeface="Calibri" charset="0"/>
              </a:rPr>
              <a:t>f</a:t>
            </a:r>
            <a:r>
              <a:rPr lang="en-US" sz="2000" b="1" dirty="0" err="1" smtClean="0">
                <a:latin typeface="Calibri" charset="0"/>
              </a:rPr>
              <a:t>ind_ports.m</a:t>
            </a:r>
            <a:endParaRPr lang="en-US" sz="2000" b="1" dirty="0" smtClean="0">
              <a:latin typeface="Calibri" charset="0"/>
            </a:endParaRPr>
          </a:p>
          <a:p>
            <a:pPr algn="just"/>
            <a:endParaRPr lang="en-US" sz="2000" dirty="0">
              <a:latin typeface="Calibri" charset="0"/>
            </a:endParaRP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6" name="Imatge 5"/>
          <p:cNvPicPr>
            <a:picLocks noChangeAspect="1"/>
          </p:cNvPicPr>
          <p:nvPr/>
        </p:nvPicPr>
        <p:blipFill>
          <a:blip r:embed="rId6"/>
          <a:stretch>
            <a:fillRect/>
          </a:stretch>
        </p:blipFill>
        <p:spPr>
          <a:xfrm>
            <a:off x="578349" y="1995510"/>
            <a:ext cx="8132279" cy="4284127"/>
          </a:xfrm>
          <a:prstGeom prst="rect">
            <a:avLst/>
          </a:prstGeom>
        </p:spPr>
      </p:pic>
      <p:sp>
        <p:nvSpPr>
          <p:cNvPr id="10" name="Anella 9"/>
          <p:cNvSpPr/>
          <p:nvPr/>
        </p:nvSpPr>
        <p:spPr>
          <a:xfrm>
            <a:off x="3018621" y="4285562"/>
            <a:ext cx="1322024" cy="348934"/>
          </a:xfrm>
          <a:prstGeom prst="donut">
            <a:avLst>
              <a:gd name="adj" fmla="val 36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spTree>
    <p:extLst>
      <p:ext uri="{BB962C8B-B14F-4D97-AF65-F5344CB8AC3E}">
        <p14:creationId xmlns:p14="http://schemas.microsoft.com/office/powerpoint/2010/main" val="34964478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7</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403867" y="119167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EU </a:t>
            </a:r>
            <a:r>
              <a:rPr lang="en-US" b="1" dirty="0" err="1"/>
              <a:t>programme</a:t>
            </a:r>
            <a:r>
              <a:rPr lang="en-US" b="1" dirty="0"/>
              <a:t> aimed at developing European information services based on satellite Earth Observation and in situ (non space) data.</a:t>
            </a:r>
            <a:endParaRPr lang="en-US" dirty="0"/>
          </a:p>
          <a:p>
            <a:pPr fontAlgn="base"/>
            <a:r>
              <a:rPr lang="en-US" dirty="0"/>
              <a:t>Copernicus is implemented by the European Commission (EC) with the support from the European Space Agency (ESA) for the Space component and the European Environment Agency (EEA) for the in situ component.</a:t>
            </a:r>
          </a:p>
          <a:p>
            <a:pPr fontAlgn="base"/>
            <a:r>
              <a:rPr lang="en-US" dirty="0"/>
              <a:t>The objective of Copernicus is to monitor and forecast the state of the environment on land, sea and in the atmosphere, in order to support climate change mitigation and adaptation strategies, the efficient management of emergency situations and the improvement of the security of every citizen. Information provided by Copernicus improves people's safety, e.g. by providing information on natural disasters such as forest fires or floods, and thus help to prevent the loss of lives and property, and damages to the environment.</a:t>
            </a:r>
          </a:p>
          <a:p>
            <a:pPr fontAlgn="base"/>
            <a:r>
              <a:rPr lang="en-US" dirty="0"/>
              <a:t>Copernicus is a user driven </a:t>
            </a:r>
            <a:r>
              <a:rPr lang="en-US" dirty="0" err="1"/>
              <a:t>programme</a:t>
            </a:r>
            <a:r>
              <a:rPr lang="en-US" dirty="0"/>
              <a:t> and the information services provided are available to its Users, mostly public authorities, on a </a:t>
            </a:r>
            <a:r>
              <a:rPr lang="en-US" b="1" dirty="0"/>
              <a:t>full, open and free-of-charge basis</a:t>
            </a:r>
            <a:r>
              <a:rPr lang="en-US" dirty="0"/>
              <a:t>.</a:t>
            </a: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685799" y="1330889"/>
            <a:ext cx="7829551" cy="1015663"/>
          </a:xfrm>
          <a:prstGeom prst="rect">
            <a:avLst/>
          </a:prstGeom>
          <a:noFill/>
          <a:ln w="9525">
            <a:noFill/>
            <a:miter lim="800000"/>
            <a:headEnd/>
            <a:tailEnd/>
          </a:ln>
        </p:spPr>
        <p:txBody>
          <a:bodyPr wrap="square">
            <a:spAutoFit/>
          </a:bodyPr>
          <a:lstStyle/>
          <a:p>
            <a:pPr algn="just"/>
            <a:r>
              <a:rPr lang="en-US" sz="2000" b="1" dirty="0" err="1" smtClean="0">
                <a:latin typeface="Calibri" charset="0"/>
              </a:rPr>
              <a:t>Simroute_Opt.m</a:t>
            </a:r>
            <a:endParaRPr lang="en-US" sz="2000" b="1" dirty="0" smtClean="0">
              <a:latin typeface="Calibri" charset="0"/>
            </a:endParaRPr>
          </a:p>
          <a:p>
            <a:pPr algn="just"/>
            <a:endParaRPr lang="en-US" sz="2000" dirty="0">
              <a:latin typeface="Calibri" charset="0"/>
            </a:endParaRP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3" name="Imatge 2"/>
          <p:cNvPicPr>
            <a:picLocks noChangeAspect="1"/>
          </p:cNvPicPr>
          <p:nvPr/>
        </p:nvPicPr>
        <p:blipFill>
          <a:blip r:embed="rId6"/>
          <a:stretch>
            <a:fillRect/>
          </a:stretch>
        </p:blipFill>
        <p:spPr>
          <a:xfrm>
            <a:off x="535957" y="1931296"/>
            <a:ext cx="8129234" cy="4213536"/>
          </a:xfrm>
          <a:prstGeom prst="rect">
            <a:avLst/>
          </a:prstGeom>
        </p:spPr>
      </p:pic>
    </p:spTree>
    <p:extLst>
      <p:ext uri="{BB962C8B-B14F-4D97-AF65-F5344CB8AC3E}">
        <p14:creationId xmlns:p14="http://schemas.microsoft.com/office/powerpoint/2010/main" val="4024436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8</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403867" y="119167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EU </a:t>
            </a:r>
            <a:r>
              <a:rPr lang="en-US" b="1" dirty="0" err="1"/>
              <a:t>programme</a:t>
            </a:r>
            <a:r>
              <a:rPr lang="en-US" b="1" dirty="0"/>
              <a:t> aimed at developing European information services based on satellite Earth Observation and in situ (non space) data.</a:t>
            </a:r>
            <a:endParaRPr lang="en-US" dirty="0"/>
          </a:p>
          <a:p>
            <a:pPr fontAlgn="base"/>
            <a:r>
              <a:rPr lang="en-US" dirty="0"/>
              <a:t>Copernicus is implemented by the European Commission (EC) with the support from the European Space Agency (ESA) for the Space component and the European Environment Agency (EEA) for the in situ component.</a:t>
            </a:r>
          </a:p>
          <a:p>
            <a:pPr fontAlgn="base"/>
            <a:r>
              <a:rPr lang="en-US" dirty="0"/>
              <a:t>The objective of Copernicus is to monitor and forecast the state of the environment on land, sea and in the atmosphere, in order to support climate change mitigation and adaptation strategies, the efficient management of emergency situations and the improvement of the security of every citizen. Information provided by Copernicus improves people's safety, e.g. by providing information on natural disasters such as forest fires or floods, and thus help to prevent the loss of lives and property, and damages to the environment.</a:t>
            </a:r>
          </a:p>
          <a:p>
            <a:pPr fontAlgn="base"/>
            <a:r>
              <a:rPr lang="en-US" dirty="0"/>
              <a:t>Copernicus is a user driven </a:t>
            </a:r>
            <a:r>
              <a:rPr lang="en-US" dirty="0" err="1"/>
              <a:t>programme</a:t>
            </a:r>
            <a:r>
              <a:rPr lang="en-US" dirty="0"/>
              <a:t> and the information services provided are available to its Users, mostly public authorities, on a </a:t>
            </a:r>
            <a:r>
              <a:rPr lang="en-US" b="1" dirty="0"/>
              <a:t>full, open and free-of-charge basis</a:t>
            </a:r>
            <a:r>
              <a:rPr lang="en-US" dirty="0"/>
              <a:t>.</a:t>
            </a: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685799" y="1330889"/>
            <a:ext cx="7829551" cy="1015663"/>
          </a:xfrm>
          <a:prstGeom prst="rect">
            <a:avLst/>
          </a:prstGeom>
          <a:noFill/>
          <a:ln w="9525">
            <a:noFill/>
            <a:miter lim="800000"/>
            <a:headEnd/>
            <a:tailEnd/>
          </a:ln>
        </p:spPr>
        <p:txBody>
          <a:bodyPr wrap="square">
            <a:spAutoFit/>
          </a:bodyPr>
          <a:lstStyle/>
          <a:p>
            <a:pPr algn="just"/>
            <a:r>
              <a:rPr lang="en-US" sz="2000" b="1" dirty="0" err="1" smtClean="0">
                <a:latin typeface="Calibri" charset="0"/>
              </a:rPr>
              <a:t>Simroute_Dmin.m</a:t>
            </a:r>
            <a:endParaRPr lang="en-US" sz="2000" b="1" dirty="0" smtClean="0">
              <a:latin typeface="Calibri" charset="0"/>
            </a:endParaRPr>
          </a:p>
          <a:p>
            <a:pPr algn="just"/>
            <a:endParaRPr lang="en-US" sz="2000" dirty="0">
              <a:latin typeface="Calibri" charset="0"/>
            </a:endParaRP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4" name="Imatge 3"/>
          <p:cNvPicPr>
            <a:picLocks noChangeAspect="1"/>
          </p:cNvPicPr>
          <p:nvPr/>
        </p:nvPicPr>
        <p:blipFill>
          <a:blip r:embed="rId6"/>
          <a:stretch>
            <a:fillRect/>
          </a:stretch>
        </p:blipFill>
        <p:spPr>
          <a:xfrm>
            <a:off x="600352" y="1838720"/>
            <a:ext cx="8000444" cy="4636130"/>
          </a:xfrm>
          <a:prstGeom prst="rect">
            <a:avLst/>
          </a:prstGeom>
        </p:spPr>
      </p:pic>
    </p:spTree>
    <p:extLst>
      <p:ext uri="{BB962C8B-B14F-4D97-AF65-F5344CB8AC3E}">
        <p14:creationId xmlns:p14="http://schemas.microsoft.com/office/powerpoint/2010/main" val="2553587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pPr>
              <a:defRPr/>
            </a:pPr>
            <a:fld id="{16AA91DC-C908-4AB0-A451-0EAA71C158DB}" type="slidenum">
              <a:rPr lang="en-US" smtClean="0"/>
              <a:pPr>
                <a:defRPr/>
              </a:pPr>
              <a:t>9</a:t>
            </a:fld>
            <a:endParaRPr lang="en-US" dirty="0"/>
          </a:p>
        </p:txBody>
      </p:sp>
      <p:pic>
        <p:nvPicPr>
          <p:cNvPr id="9" name="Imagen 8">
            <a:extLst>
              <a:ext uri="{FF2B5EF4-FFF2-40B4-BE49-F238E27FC236}">
                <a16:creationId xmlns:a16="http://schemas.microsoft.com/office/drawing/2014/main" id="{24E0A794-3AC2-9841-BB35-9702B3318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325" y="147310"/>
            <a:ext cx="990600" cy="990600"/>
          </a:xfrm>
          <a:prstGeom prst="rect">
            <a:avLst/>
          </a:prstGeom>
        </p:spPr>
      </p:pic>
      <p:sp>
        <p:nvSpPr>
          <p:cNvPr id="12" name="Rounded Rectangle 6">
            <a:extLst>
              <a:ext uri="{FF2B5EF4-FFF2-40B4-BE49-F238E27FC236}">
                <a16:creationId xmlns:a16="http://schemas.microsoft.com/office/drawing/2014/main" id="{BAF27FD3-931B-324F-BDF0-9DBC9F512777}"/>
              </a:ext>
            </a:extLst>
          </p:cNvPr>
          <p:cNvSpPr/>
          <p:nvPr/>
        </p:nvSpPr>
        <p:spPr>
          <a:xfrm>
            <a:off x="403867" y="1191676"/>
            <a:ext cx="8481244" cy="5489576"/>
          </a:xfrm>
          <a:prstGeom prst="roundRect">
            <a:avLst>
              <a:gd name="adj" fmla="val 1226"/>
            </a:avLst>
          </a:prstGeom>
          <a:solidFill>
            <a:schemeClr val="bg1"/>
          </a:solidFill>
          <a:ln w="76200">
            <a:solidFill>
              <a:srgbClr val="BDD8F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r>
              <a:rPr lang="en-US" b="1" dirty="0"/>
              <a:t>Copernicus is an EU </a:t>
            </a:r>
            <a:r>
              <a:rPr lang="en-US" b="1" dirty="0" err="1"/>
              <a:t>programme</a:t>
            </a:r>
            <a:r>
              <a:rPr lang="en-US" b="1" dirty="0"/>
              <a:t> aimed at developing European information services based on satellite Earth Observation and in situ (non space) data.</a:t>
            </a:r>
            <a:endParaRPr lang="en-US" dirty="0"/>
          </a:p>
          <a:p>
            <a:pPr fontAlgn="base"/>
            <a:r>
              <a:rPr lang="en-US" dirty="0"/>
              <a:t>Copernicus is implemented by the European Commission (EC) with the support from the European Space Agency (ESA) for the Space component and the European Environment Agency (EEA) for the in situ component.</a:t>
            </a:r>
          </a:p>
          <a:p>
            <a:pPr fontAlgn="base"/>
            <a:r>
              <a:rPr lang="en-US" dirty="0"/>
              <a:t>The objective of Copernicus is to monitor and forecast the state of the environment on land, sea and in the atmosphere, in order to support climate change mitigation and adaptation strategies, the efficient management of emergency situations and the improvement of the security of every citizen. Information provided by Copernicus improves people's safety, e.g. by providing information on natural disasters such as forest fires or floods, and thus help to prevent the loss of lives and property, and damages to the environment.</a:t>
            </a:r>
          </a:p>
          <a:p>
            <a:pPr fontAlgn="base"/>
            <a:r>
              <a:rPr lang="en-US" dirty="0"/>
              <a:t>Copernicus is a user driven </a:t>
            </a:r>
            <a:r>
              <a:rPr lang="en-US" dirty="0" err="1"/>
              <a:t>programme</a:t>
            </a:r>
            <a:r>
              <a:rPr lang="en-US" dirty="0"/>
              <a:t> and the information services provided are available to its Users, mostly public authorities, on a </a:t>
            </a:r>
            <a:r>
              <a:rPr lang="en-US" b="1" dirty="0"/>
              <a:t>full, open and free-of-charge basis</a:t>
            </a:r>
            <a:r>
              <a:rPr lang="en-US" dirty="0"/>
              <a:t>.</a:t>
            </a:r>
          </a:p>
        </p:txBody>
      </p:sp>
      <p:sp>
        <p:nvSpPr>
          <p:cNvPr id="13" name="13 CuadroTexto">
            <a:extLst>
              <a:ext uri="{FF2B5EF4-FFF2-40B4-BE49-F238E27FC236}">
                <a16:creationId xmlns:a16="http://schemas.microsoft.com/office/drawing/2014/main" id="{FEECAB55-C2C6-164D-AD0C-9F857C4B7A40}"/>
              </a:ext>
            </a:extLst>
          </p:cNvPr>
          <p:cNvSpPr txBox="1">
            <a:spLocks noChangeArrowheads="1"/>
          </p:cNvSpPr>
          <p:nvPr/>
        </p:nvSpPr>
        <p:spPr bwMode="auto">
          <a:xfrm>
            <a:off x="685799" y="1330889"/>
            <a:ext cx="7829551" cy="1015663"/>
          </a:xfrm>
          <a:prstGeom prst="rect">
            <a:avLst/>
          </a:prstGeom>
          <a:noFill/>
          <a:ln w="9525">
            <a:noFill/>
            <a:miter lim="800000"/>
            <a:headEnd/>
            <a:tailEnd/>
          </a:ln>
        </p:spPr>
        <p:txBody>
          <a:bodyPr wrap="square">
            <a:spAutoFit/>
          </a:bodyPr>
          <a:lstStyle/>
          <a:p>
            <a:pPr algn="just"/>
            <a:r>
              <a:rPr lang="en-US" sz="2000" b="1" dirty="0" err="1" smtClean="0">
                <a:latin typeface="Calibri" charset="0"/>
              </a:rPr>
              <a:t>Plot_route_and_waves.m</a:t>
            </a:r>
            <a:endParaRPr lang="en-US" sz="2000" b="1" dirty="0" smtClean="0">
              <a:latin typeface="Calibri" charset="0"/>
            </a:endParaRPr>
          </a:p>
          <a:p>
            <a:pPr algn="just"/>
            <a:endParaRPr lang="en-US" sz="2000" dirty="0">
              <a:latin typeface="Calibri" charset="0"/>
            </a:endParaRPr>
          </a:p>
          <a:p>
            <a:pPr algn="just"/>
            <a:endParaRPr lang="en-US" sz="2000" dirty="0">
              <a:latin typeface="Calibri" charset="0"/>
            </a:endParaRPr>
          </a:p>
        </p:txBody>
      </p:sp>
      <p:pic>
        <p:nvPicPr>
          <p:cNvPr id="14" name="Imagen 13">
            <a:extLst>
              <a:ext uri="{FF2B5EF4-FFF2-40B4-BE49-F238E27FC236}">
                <a16:creationId xmlns:a16="http://schemas.microsoft.com/office/drawing/2014/main" id="{67ACABB1-0E0D-E449-B95D-C99D53618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634"/>
            <a:ext cx="4051300" cy="1079500"/>
          </a:xfrm>
          <a:prstGeom prst="rect">
            <a:avLst/>
          </a:prstGeom>
        </p:spPr>
      </p:pic>
      <p:pic>
        <p:nvPicPr>
          <p:cNvPr id="16" name="Imagen 15">
            <a:extLst>
              <a:ext uri="{FF2B5EF4-FFF2-40B4-BE49-F238E27FC236}">
                <a16:creationId xmlns:a16="http://schemas.microsoft.com/office/drawing/2014/main" id="{0825A0D8-F97B-394E-BDF3-534EAA0426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324" y="152400"/>
            <a:ext cx="709676" cy="885848"/>
          </a:xfrm>
          <a:prstGeom prst="rect">
            <a:avLst/>
          </a:prstGeom>
        </p:spPr>
      </p:pic>
      <p:pic>
        <p:nvPicPr>
          <p:cNvPr id="3" name="Imatge 2"/>
          <p:cNvPicPr>
            <a:picLocks noChangeAspect="1"/>
          </p:cNvPicPr>
          <p:nvPr/>
        </p:nvPicPr>
        <p:blipFill>
          <a:blip r:embed="rId6"/>
          <a:stretch>
            <a:fillRect/>
          </a:stretch>
        </p:blipFill>
        <p:spPr>
          <a:xfrm>
            <a:off x="1187616" y="1838081"/>
            <a:ext cx="6825915" cy="4579230"/>
          </a:xfrm>
          <a:prstGeom prst="rect">
            <a:avLst/>
          </a:prstGeom>
        </p:spPr>
      </p:pic>
      <p:pic>
        <p:nvPicPr>
          <p:cNvPr id="10" name="Imatge 9"/>
          <p:cNvPicPr>
            <a:picLocks noChangeAspect="1"/>
          </p:cNvPicPr>
          <p:nvPr/>
        </p:nvPicPr>
        <p:blipFill>
          <a:blip r:embed="rId7"/>
          <a:stretch>
            <a:fillRect/>
          </a:stretch>
        </p:blipFill>
        <p:spPr>
          <a:xfrm>
            <a:off x="5703359" y="3936464"/>
            <a:ext cx="3093921" cy="2581393"/>
          </a:xfrm>
          <a:prstGeom prst="rect">
            <a:avLst/>
          </a:prstGeom>
        </p:spPr>
      </p:pic>
    </p:spTree>
    <p:extLst>
      <p:ext uri="{BB962C8B-B14F-4D97-AF65-F5344CB8AC3E}">
        <p14:creationId xmlns:p14="http://schemas.microsoft.com/office/powerpoint/2010/main" val="176737530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l'Office">
  <a:themeElements>
    <a:clrScheme name="Tema de l'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l'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l'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l'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2075</TotalTime>
  <Words>2201</Words>
  <Application>Microsoft Office PowerPoint</Application>
  <PresentationFormat>Presentació en pantalla (4:3)</PresentationFormat>
  <Paragraphs>165</Paragraphs>
  <Slides>16</Slides>
  <Notes>16</Notes>
  <HiddenSlides>0</HiddenSlides>
  <MMClips>0</MMClips>
  <ScaleCrop>false</ScaleCrop>
  <HeadingPairs>
    <vt:vector size="6" baseType="variant">
      <vt:variant>
        <vt:lpstr>Tipus de lletra utilitzats</vt:lpstr>
      </vt:variant>
      <vt:variant>
        <vt:i4>5</vt:i4>
      </vt:variant>
      <vt:variant>
        <vt:lpstr>Tema</vt:lpstr>
      </vt:variant>
      <vt:variant>
        <vt:i4>1</vt:i4>
      </vt:variant>
      <vt:variant>
        <vt:lpstr>Títols de les diapositives</vt:lpstr>
      </vt:variant>
      <vt:variant>
        <vt:i4>16</vt:i4>
      </vt:variant>
    </vt:vector>
  </HeadingPairs>
  <TitlesOfParts>
    <vt:vector size="22" baseType="lpstr">
      <vt:lpstr>Arial</vt:lpstr>
      <vt:lpstr>Calibri</vt:lpstr>
      <vt:lpstr>Calibri Light</vt:lpstr>
      <vt:lpstr>Philosopher</vt:lpstr>
      <vt:lpstr>Wingdings</vt:lpstr>
      <vt:lpstr>Tema de l'Office</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vector>
  </TitlesOfParts>
  <Company>UPC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 del PowerPoint</dc:title>
  <dc:creator>UPC</dc:creator>
  <cp:lastModifiedBy>UPC</cp:lastModifiedBy>
  <cp:revision>61</cp:revision>
  <dcterms:created xsi:type="dcterms:W3CDTF">2022-03-30T20:41:16Z</dcterms:created>
  <dcterms:modified xsi:type="dcterms:W3CDTF">2022-04-03T21:37:58Z</dcterms:modified>
</cp:coreProperties>
</file>